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9" r:id="rId3"/>
    <p:sldId id="261" r:id="rId4"/>
    <p:sldId id="262" r:id="rId5"/>
    <p:sldId id="267" r:id="rId6"/>
    <p:sldId id="265" r:id="rId7"/>
    <p:sldId id="268" r:id="rId8"/>
    <p:sldId id="269" r:id="rId9"/>
    <p:sldId id="263" r:id="rId10"/>
    <p:sldId id="264" r:id="rId11"/>
    <p:sldId id="271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78DF12-5B20-42F6-B27D-57A10FF9583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5" csCatId="colorful" phldr="1"/>
      <dgm:spPr/>
      <dgm:t>
        <a:bodyPr/>
        <a:lstStyle/>
        <a:p>
          <a:endParaRPr lang="en-US"/>
        </a:p>
      </dgm:t>
    </dgm:pt>
    <dgm:pt modelId="{91CD10C8-2112-4D61-84D9-0F74FB32BA3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Courses that are 100 Level (college-level) or higher </a:t>
          </a:r>
        </a:p>
      </dgm:t>
    </dgm:pt>
    <dgm:pt modelId="{93EBCC31-5C1D-4660-9522-135EA5E140CD}" type="parTrans" cxnId="{7CF79CED-1532-496D-81A1-B7BF69029120}">
      <dgm:prSet/>
      <dgm:spPr/>
      <dgm:t>
        <a:bodyPr/>
        <a:lstStyle/>
        <a:p>
          <a:endParaRPr lang="en-US"/>
        </a:p>
      </dgm:t>
    </dgm:pt>
    <dgm:pt modelId="{F6B9EA97-2798-4707-95EB-CAF5289DA4EC}" type="sibTrans" cxnId="{7CF79CED-1532-496D-81A1-B7BF69029120}">
      <dgm:prSet/>
      <dgm:spPr/>
      <dgm:t>
        <a:bodyPr/>
        <a:lstStyle/>
        <a:p>
          <a:endParaRPr lang="en-US"/>
        </a:p>
      </dgm:t>
    </dgm:pt>
    <dgm:pt modelId="{A6AE8B0F-5BB7-4688-A6EB-938632B8AEB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Only certain classes fulfill specific Cedarcrest graduation requirements</a:t>
          </a:r>
        </a:p>
      </dgm:t>
    </dgm:pt>
    <dgm:pt modelId="{58F14A07-22CA-42C4-8A47-FE127743177D}" type="parTrans" cxnId="{5015A54E-7A61-45D1-AC30-C2049700720E}">
      <dgm:prSet/>
      <dgm:spPr/>
      <dgm:t>
        <a:bodyPr/>
        <a:lstStyle/>
        <a:p>
          <a:endParaRPr lang="en-US"/>
        </a:p>
      </dgm:t>
    </dgm:pt>
    <dgm:pt modelId="{47FFD333-3BED-44C6-91E1-BF990A0DCDEC}" type="sibTrans" cxnId="{5015A54E-7A61-45D1-AC30-C2049700720E}">
      <dgm:prSet/>
      <dgm:spPr/>
      <dgm:t>
        <a:bodyPr/>
        <a:lstStyle/>
        <a:p>
          <a:endParaRPr lang="en-US"/>
        </a:p>
      </dgm:t>
    </dgm:pt>
    <dgm:pt modelId="{27A28E9F-8E8D-4333-BDC9-B4DC2A6FA99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/>
            <a:t>See the </a:t>
          </a:r>
          <a:r>
            <a:rPr lang="en-US" sz="1400" b="1"/>
            <a:t>“Running Start Course Equivalencies” </a:t>
          </a:r>
          <a:r>
            <a:rPr lang="en-US" sz="1400"/>
            <a:t>form on the Cedarcrest Counseling webpage under “Forms.”  </a:t>
          </a:r>
        </a:p>
      </dgm:t>
    </dgm:pt>
    <dgm:pt modelId="{531DBC0A-BCCA-4F2B-80B9-D38A1A03CF01}" type="parTrans" cxnId="{9D6534F9-7891-47A4-9D94-A9376C1BEBC9}">
      <dgm:prSet/>
      <dgm:spPr/>
      <dgm:t>
        <a:bodyPr/>
        <a:lstStyle/>
        <a:p>
          <a:endParaRPr lang="en-US"/>
        </a:p>
      </dgm:t>
    </dgm:pt>
    <dgm:pt modelId="{245B93EA-E623-4F10-A064-E528D45296EB}" type="sibTrans" cxnId="{9D6534F9-7891-47A4-9D94-A9376C1BEBC9}">
      <dgm:prSet/>
      <dgm:spPr/>
      <dgm:t>
        <a:bodyPr/>
        <a:lstStyle/>
        <a:p>
          <a:endParaRPr lang="en-US"/>
        </a:p>
      </dgm:t>
    </dgm:pt>
    <dgm:pt modelId="{7FBB3838-E2AF-4290-9C89-5B2A8C1DC1D6}" type="pres">
      <dgm:prSet presAssocID="{8878DF12-5B20-42F6-B27D-57A10FF95836}" presName="root" presStyleCnt="0">
        <dgm:presLayoutVars>
          <dgm:dir/>
          <dgm:resizeHandles val="exact"/>
        </dgm:presLayoutVars>
      </dgm:prSet>
      <dgm:spPr/>
    </dgm:pt>
    <dgm:pt modelId="{4F3B342A-246C-4072-BD48-DAD365B5F65F}" type="pres">
      <dgm:prSet presAssocID="{91CD10C8-2112-4D61-84D9-0F74FB32BA3F}" presName="compNode" presStyleCnt="0"/>
      <dgm:spPr/>
    </dgm:pt>
    <dgm:pt modelId="{188AB5C9-6326-463D-B59D-15FD43EF452F}" type="pres">
      <dgm:prSet presAssocID="{91CD10C8-2112-4D61-84D9-0F74FB32BA3F}" presName="bgRect" presStyleLbl="bgShp" presStyleIdx="0" presStyleCnt="2" custScaleY="118255"/>
      <dgm:spPr/>
    </dgm:pt>
    <dgm:pt modelId="{459624F3-19D1-422C-AD89-E11983E42444}" type="pres">
      <dgm:prSet presAssocID="{91CD10C8-2112-4D61-84D9-0F74FB32BA3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ducation"/>
        </a:ext>
      </dgm:extLst>
    </dgm:pt>
    <dgm:pt modelId="{F7B35256-638E-4206-8411-C3415A40FE3B}" type="pres">
      <dgm:prSet presAssocID="{91CD10C8-2112-4D61-84D9-0F74FB32BA3F}" presName="spaceRect" presStyleCnt="0"/>
      <dgm:spPr/>
    </dgm:pt>
    <dgm:pt modelId="{B394D982-E41D-4CAB-BF94-017F0362BCF4}" type="pres">
      <dgm:prSet presAssocID="{91CD10C8-2112-4D61-84D9-0F74FB32BA3F}" presName="parTx" presStyleLbl="revTx" presStyleIdx="0" presStyleCnt="3">
        <dgm:presLayoutVars>
          <dgm:chMax val="0"/>
          <dgm:chPref val="0"/>
        </dgm:presLayoutVars>
      </dgm:prSet>
      <dgm:spPr/>
    </dgm:pt>
    <dgm:pt modelId="{A3B8929A-197A-476F-AD03-9CB0880A2331}" type="pres">
      <dgm:prSet presAssocID="{F6B9EA97-2798-4707-95EB-CAF5289DA4EC}" presName="sibTrans" presStyleCnt="0"/>
      <dgm:spPr/>
    </dgm:pt>
    <dgm:pt modelId="{8D3E7C4B-CA77-4E66-A1E0-173F3CF30070}" type="pres">
      <dgm:prSet presAssocID="{A6AE8B0F-5BB7-4688-A6EB-938632B8AEBF}" presName="compNode" presStyleCnt="0"/>
      <dgm:spPr/>
    </dgm:pt>
    <dgm:pt modelId="{4FED7779-04D6-4C66-842B-011A1E808A1D}" type="pres">
      <dgm:prSet presAssocID="{A6AE8B0F-5BB7-4688-A6EB-938632B8AEBF}" presName="bgRect" presStyleLbl="bgShp" presStyleIdx="1" presStyleCnt="2" custScaleY="123996" custLinFactNeighborX="-2599" custLinFactNeighborY="-502"/>
      <dgm:spPr/>
    </dgm:pt>
    <dgm:pt modelId="{BE239861-C878-4FA5-8079-7432B7339340}" type="pres">
      <dgm:prSet presAssocID="{A6AE8B0F-5BB7-4688-A6EB-938632B8AEBF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ning"/>
        </a:ext>
      </dgm:extLst>
    </dgm:pt>
    <dgm:pt modelId="{8F7BD599-8B9D-48A1-B313-B92B79CEBF6F}" type="pres">
      <dgm:prSet presAssocID="{A6AE8B0F-5BB7-4688-A6EB-938632B8AEBF}" presName="spaceRect" presStyleCnt="0"/>
      <dgm:spPr/>
    </dgm:pt>
    <dgm:pt modelId="{5A25DFCF-543D-4E22-A020-F1B840A59C42}" type="pres">
      <dgm:prSet presAssocID="{A6AE8B0F-5BB7-4688-A6EB-938632B8AEBF}" presName="parTx" presStyleLbl="revTx" presStyleIdx="1" presStyleCnt="3" custScaleX="84204" custScaleY="121885">
        <dgm:presLayoutVars>
          <dgm:chMax val="0"/>
          <dgm:chPref val="0"/>
        </dgm:presLayoutVars>
      </dgm:prSet>
      <dgm:spPr/>
    </dgm:pt>
    <dgm:pt modelId="{1639FA60-368E-4F5A-84D7-1F34967EBD24}" type="pres">
      <dgm:prSet presAssocID="{A6AE8B0F-5BB7-4688-A6EB-938632B8AEBF}" presName="desTx" presStyleLbl="revTx" presStyleIdx="2" presStyleCnt="3" custScaleX="120655" custScaleY="129037">
        <dgm:presLayoutVars/>
      </dgm:prSet>
      <dgm:spPr/>
    </dgm:pt>
  </dgm:ptLst>
  <dgm:cxnLst>
    <dgm:cxn modelId="{EFAE811C-A355-4B1A-A4DE-EB1397EB8D50}" type="presOf" srcId="{27A28E9F-8E8D-4333-BDC9-B4DC2A6FA993}" destId="{1639FA60-368E-4F5A-84D7-1F34967EBD24}" srcOrd="0" destOrd="0" presId="urn:microsoft.com/office/officeart/2018/2/layout/IconVerticalSolidList"/>
    <dgm:cxn modelId="{4B51071D-17E8-4983-ABCF-53E753D67210}" type="presOf" srcId="{91CD10C8-2112-4D61-84D9-0F74FB32BA3F}" destId="{B394D982-E41D-4CAB-BF94-017F0362BCF4}" srcOrd="0" destOrd="0" presId="urn:microsoft.com/office/officeart/2018/2/layout/IconVerticalSolidList"/>
    <dgm:cxn modelId="{EC8A0047-0AE9-4D4D-AB28-09539E571776}" type="presOf" srcId="{8878DF12-5B20-42F6-B27D-57A10FF95836}" destId="{7FBB3838-E2AF-4290-9C89-5B2A8C1DC1D6}" srcOrd="0" destOrd="0" presId="urn:microsoft.com/office/officeart/2018/2/layout/IconVerticalSolidList"/>
    <dgm:cxn modelId="{5015A54E-7A61-45D1-AC30-C2049700720E}" srcId="{8878DF12-5B20-42F6-B27D-57A10FF95836}" destId="{A6AE8B0F-5BB7-4688-A6EB-938632B8AEBF}" srcOrd="1" destOrd="0" parTransId="{58F14A07-22CA-42C4-8A47-FE127743177D}" sibTransId="{47FFD333-3BED-44C6-91E1-BF990A0DCDEC}"/>
    <dgm:cxn modelId="{7CF79CED-1532-496D-81A1-B7BF69029120}" srcId="{8878DF12-5B20-42F6-B27D-57A10FF95836}" destId="{91CD10C8-2112-4D61-84D9-0F74FB32BA3F}" srcOrd="0" destOrd="0" parTransId="{93EBCC31-5C1D-4660-9522-135EA5E140CD}" sibTransId="{F6B9EA97-2798-4707-95EB-CAF5289DA4EC}"/>
    <dgm:cxn modelId="{C2CEF6EE-CCD6-4B09-82FA-8F0DD120CA86}" type="presOf" srcId="{A6AE8B0F-5BB7-4688-A6EB-938632B8AEBF}" destId="{5A25DFCF-543D-4E22-A020-F1B840A59C42}" srcOrd="0" destOrd="0" presId="urn:microsoft.com/office/officeart/2018/2/layout/IconVerticalSolidList"/>
    <dgm:cxn modelId="{9D6534F9-7891-47A4-9D94-A9376C1BEBC9}" srcId="{A6AE8B0F-5BB7-4688-A6EB-938632B8AEBF}" destId="{27A28E9F-8E8D-4333-BDC9-B4DC2A6FA993}" srcOrd="0" destOrd="0" parTransId="{531DBC0A-BCCA-4F2B-80B9-D38A1A03CF01}" sibTransId="{245B93EA-E623-4F10-A064-E528D45296EB}"/>
    <dgm:cxn modelId="{286DF2D4-57B4-4FF5-B286-95201B2963C8}" type="presParOf" srcId="{7FBB3838-E2AF-4290-9C89-5B2A8C1DC1D6}" destId="{4F3B342A-246C-4072-BD48-DAD365B5F65F}" srcOrd="0" destOrd="0" presId="urn:microsoft.com/office/officeart/2018/2/layout/IconVerticalSolidList"/>
    <dgm:cxn modelId="{5153CC05-9397-43A6-8640-7A6BC474BBFB}" type="presParOf" srcId="{4F3B342A-246C-4072-BD48-DAD365B5F65F}" destId="{188AB5C9-6326-463D-B59D-15FD43EF452F}" srcOrd="0" destOrd="0" presId="urn:microsoft.com/office/officeart/2018/2/layout/IconVerticalSolidList"/>
    <dgm:cxn modelId="{638F5404-4F4A-44FC-9F8B-844DA6812105}" type="presParOf" srcId="{4F3B342A-246C-4072-BD48-DAD365B5F65F}" destId="{459624F3-19D1-422C-AD89-E11983E42444}" srcOrd="1" destOrd="0" presId="urn:microsoft.com/office/officeart/2018/2/layout/IconVerticalSolidList"/>
    <dgm:cxn modelId="{02C4F1DB-EC2D-4031-8BF4-566E89426113}" type="presParOf" srcId="{4F3B342A-246C-4072-BD48-DAD365B5F65F}" destId="{F7B35256-638E-4206-8411-C3415A40FE3B}" srcOrd="2" destOrd="0" presId="urn:microsoft.com/office/officeart/2018/2/layout/IconVerticalSolidList"/>
    <dgm:cxn modelId="{23A33700-FBB3-4966-BB02-CB32E460A1A8}" type="presParOf" srcId="{4F3B342A-246C-4072-BD48-DAD365B5F65F}" destId="{B394D982-E41D-4CAB-BF94-017F0362BCF4}" srcOrd="3" destOrd="0" presId="urn:microsoft.com/office/officeart/2018/2/layout/IconVerticalSolidList"/>
    <dgm:cxn modelId="{911D14AB-02E7-4917-AC32-73BE05FEA790}" type="presParOf" srcId="{7FBB3838-E2AF-4290-9C89-5B2A8C1DC1D6}" destId="{A3B8929A-197A-476F-AD03-9CB0880A2331}" srcOrd="1" destOrd="0" presId="urn:microsoft.com/office/officeart/2018/2/layout/IconVerticalSolidList"/>
    <dgm:cxn modelId="{7C4CCD63-65FC-4DD5-A2E0-6654EAB2599B}" type="presParOf" srcId="{7FBB3838-E2AF-4290-9C89-5B2A8C1DC1D6}" destId="{8D3E7C4B-CA77-4E66-A1E0-173F3CF30070}" srcOrd="2" destOrd="0" presId="urn:microsoft.com/office/officeart/2018/2/layout/IconVerticalSolidList"/>
    <dgm:cxn modelId="{02FAE93D-0BC3-456E-8390-7E3682611893}" type="presParOf" srcId="{8D3E7C4B-CA77-4E66-A1E0-173F3CF30070}" destId="{4FED7779-04D6-4C66-842B-011A1E808A1D}" srcOrd="0" destOrd="0" presId="urn:microsoft.com/office/officeart/2018/2/layout/IconVerticalSolidList"/>
    <dgm:cxn modelId="{DD83B634-AFC6-44BC-8609-7918A32177DB}" type="presParOf" srcId="{8D3E7C4B-CA77-4E66-A1E0-173F3CF30070}" destId="{BE239861-C878-4FA5-8079-7432B7339340}" srcOrd="1" destOrd="0" presId="urn:microsoft.com/office/officeart/2018/2/layout/IconVerticalSolidList"/>
    <dgm:cxn modelId="{E3F2DF65-0B90-464D-90F4-3608DFE8036E}" type="presParOf" srcId="{8D3E7C4B-CA77-4E66-A1E0-173F3CF30070}" destId="{8F7BD599-8B9D-48A1-B313-B92B79CEBF6F}" srcOrd="2" destOrd="0" presId="urn:microsoft.com/office/officeart/2018/2/layout/IconVerticalSolidList"/>
    <dgm:cxn modelId="{F0C4BF73-F0EF-406A-8111-D7E085C235DC}" type="presParOf" srcId="{8D3E7C4B-CA77-4E66-A1E0-173F3CF30070}" destId="{5A25DFCF-543D-4E22-A020-F1B840A59C42}" srcOrd="3" destOrd="0" presId="urn:microsoft.com/office/officeart/2018/2/layout/IconVerticalSolidList"/>
    <dgm:cxn modelId="{40D6088F-D352-458C-9834-2F1244A69BF6}" type="presParOf" srcId="{8D3E7C4B-CA77-4E66-A1E0-173F3CF30070}" destId="{1639FA60-368E-4F5A-84D7-1F34967EBD24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8AB5C9-6326-463D-B59D-15FD43EF452F}">
      <dsp:nvSpPr>
        <dsp:cNvPr id="0" name=""/>
        <dsp:cNvSpPr/>
      </dsp:nvSpPr>
      <dsp:spPr>
        <a:xfrm>
          <a:off x="0" y="512789"/>
          <a:ext cx="6263640" cy="194525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9624F3-19D1-422C-AD89-E11983E42444}">
      <dsp:nvSpPr>
        <dsp:cNvPr id="0" name=""/>
        <dsp:cNvSpPr/>
      </dsp:nvSpPr>
      <dsp:spPr>
        <a:xfrm>
          <a:off x="497601" y="1033051"/>
          <a:ext cx="904730" cy="9047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94D982-E41D-4CAB-BF94-017F0362BCF4}">
      <dsp:nvSpPr>
        <dsp:cNvPr id="0" name=""/>
        <dsp:cNvSpPr/>
      </dsp:nvSpPr>
      <dsp:spPr>
        <a:xfrm>
          <a:off x="1899934" y="662934"/>
          <a:ext cx="4359989" cy="1644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092" tIns="174092" rIns="174092" bIns="17409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Courses that are 100 Level (college-level) or higher </a:t>
          </a:r>
        </a:p>
      </dsp:txBody>
      <dsp:txXfrm>
        <a:off x="1899934" y="662934"/>
        <a:ext cx="4359989" cy="1644965"/>
      </dsp:txXfrm>
    </dsp:sp>
    <dsp:sp modelId="{4FED7779-04D6-4C66-842B-011A1E808A1D}">
      <dsp:nvSpPr>
        <dsp:cNvPr id="0" name=""/>
        <dsp:cNvSpPr/>
      </dsp:nvSpPr>
      <dsp:spPr>
        <a:xfrm>
          <a:off x="0" y="2902488"/>
          <a:ext cx="6263640" cy="2039690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239861-C878-4FA5-8079-7432B7339340}">
      <dsp:nvSpPr>
        <dsp:cNvPr id="0" name=""/>
        <dsp:cNvSpPr/>
      </dsp:nvSpPr>
      <dsp:spPr>
        <a:xfrm>
          <a:off x="497601" y="3478225"/>
          <a:ext cx="904730" cy="9047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5DFCF-543D-4E22-A020-F1B840A59C42}">
      <dsp:nvSpPr>
        <dsp:cNvPr id="0" name=""/>
        <dsp:cNvSpPr/>
      </dsp:nvSpPr>
      <dsp:spPr>
        <a:xfrm>
          <a:off x="2087386" y="2928108"/>
          <a:ext cx="1998502" cy="2004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092" tIns="174092" rIns="174092" bIns="174092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Only certain classes fulfill specific Cedarcrest graduation requirements</a:t>
          </a:r>
        </a:p>
      </dsp:txBody>
      <dsp:txXfrm>
        <a:off x="2087386" y="2928108"/>
        <a:ext cx="1998502" cy="2004965"/>
      </dsp:txXfrm>
    </dsp:sp>
    <dsp:sp modelId="{1639FA60-368E-4F5A-84D7-1F34967EBD24}">
      <dsp:nvSpPr>
        <dsp:cNvPr id="0" name=""/>
        <dsp:cNvSpPr/>
      </dsp:nvSpPr>
      <dsp:spPr>
        <a:xfrm>
          <a:off x="4114157" y="2869284"/>
          <a:ext cx="1859717" cy="2122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092" tIns="174092" rIns="174092" bIns="17409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See the </a:t>
          </a:r>
          <a:r>
            <a:rPr lang="en-US" sz="1400" b="1" kern="1200"/>
            <a:t>“Running Start Course Equivalencies” </a:t>
          </a:r>
          <a:r>
            <a:rPr lang="en-US" sz="1400" kern="1200"/>
            <a:t>form on the Cedarcrest Counseling webpage under “Forms.”  </a:t>
          </a:r>
        </a:p>
      </dsp:txBody>
      <dsp:txXfrm>
        <a:off x="4114157" y="2869284"/>
        <a:ext cx="1859717" cy="21226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E1EAA-784D-4942-B3F9-FA6FEE779945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26F7E3-B37D-4439-AA81-4D63C4F0B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37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cs typeface="Calibri"/>
              </a:rPr>
              <a:t>Aaron</a:t>
            </a: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>
                <a:cs typeface="Calibri"/>
              </a:rPr>
              <a:t>Ellie </a:t>
            </a:r>
            <a:endParaRPr/>
          </a:p>
        </p:txBody>
      </p:sp>
      <p:sp>
        <p:nvSpPr>
          <p:cNvPr id="127" name="Google Shape;1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Ellie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6F7E3-B37D-4439-AA81-4D63C4F0BE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265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Everyone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6F7E3-B37D-4439-AA81-4D63C4F0BE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62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cs typeface="Calibri"/>
              </a:rPr>
              <a:t>Aaron</a:t>
            </a: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cs typeface="Calibri"/>
              </a:rPr>
              <a:t>Aaron</a:t>
            </a: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>
                <a:cs typeface="Calibri"/>
              </a:rPr>
              <a:t>Aaron </a:t>
            </a: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Margaret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6F7E3-B37D-4439-AA81-4D63C4F0BE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53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Margaret - Algebra 2 is equivalent of MATH 098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6F7E3-B37D-4439-AA81-4D63C4F0BE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20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Margaret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6F7E3-B37D-4439-AA81-4D63C4F0BE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61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Margaret - </a:t>
            </a:r>
            <a:r>
              <a:rPr lang="en-US"/>
              <a:t>Students will need to register each quarter for classes.  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6F7E3-B37D-4439-AA81-4D63C4F0BE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91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>
                <a:cs typeface="Calibri"/>
              </a:rPr>
              <a:t>Ellie </a:t>
            </a:r>
            <a:endParaRPr/>
          </a:p>
        </p:txBody>
      </p:sp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9758A-0953-4512-9148-5C292FBF3F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C177D7-C494-4FB3-A1FD-401B1FD945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74180-B5B7-4FF7-B5E2-8D29DDC7A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011E-2DFA-4AFC-B10C-F31B904DFE2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12F252-6B45-4BE3-814D-3929F5EC9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09A06-CADE-42B8-839F-16CE366BB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5E0F-BFC1-4CC0-991B-5322EF506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99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C2DB0-3912-4AE1-8282-9B9A5BF87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0C8B05-A685-4C11-8296-02CDEB78B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1885A-E295-4105-9475-7809FC22D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011E-2DFA-4AFC-B10C-F31B904DFE2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B71AB-67F2-46DB-A0D3-39DFABAAA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A5DCB-5D24-4740-ABA8-E24F3272A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5E0F-BFC1-4CC0-991B-5322EF506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745F76-5707-47C4-AA78-BB8CAD71B1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63AF23-0F57-443D-A85D-A7E57150B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4751E-FB93-4DE1-9DD6-436FCFBDB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011E-2DFA-4AFC-B10C-F31B904DFE2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179DC-EF05-4A24-9071-7AB35F2E8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1EDF9-CA30-4C7E-82A6-7A7C77F25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5E0F-BFC1-4CC0-991B-5322EF506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5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24242-E170-411A-A416-6976B1E7A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DE2F0-FEBF-4DF9-B3D7-654980732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5E11B-7288-4CE6-BC01-2A251E51F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011E-2DFA-4AFC-B10C-F31B904DFE2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A9DE1-D672-473A-9A48-7BC23D989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3DB8A-C380-4537-A3F9-8BF10C5AA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5E0F-BFC1-4CC0-991B-5322EF506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64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DBE46-C4CB-4E1F-8E85-F6C578302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4A659-BCE4-4445-A793-12F17D13A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AC491-657F-4C39-9123-30EF47B8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011E-2DFA-4AFC-B10C-F31B904DFE2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C406C-29FF-4806-9ED3-9F84E90CD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2D0DF-FB8F-4FDF-B035-A03A24E30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5E0F-BFC1-4CC0-991B-5322EF506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02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D6E35-EA9A-441C-ABAB-E0F1DAFF9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BA608-9951-4E88-A995-CF5FA7F3EC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159BD9-A87A-4194-81F8-2778B88C2F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DC35E-65B6-4762-A6A0-BF052E698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011E-2DFA-4AFC-B10C-F31B904DFE2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B885A-4218-472B-8634-F812BDCDF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DBAA3-1160-4AD2-80D6-3F3FD58EE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5E0F-BFC1-4CC0-991B-5322EF506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24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3EF1-8B34-4821-BE3C-6FF4ACAD5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8898FF-001E-4569-8616-30921392FC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7317AB-AAE4-4462-8356-4E5CCF634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D22E0D-3389-4DB3-8779-247D7DCEC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D7AD61-369E-43EA-9DB0-2288EE0FB1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1BFE9C-83BD-469A-9739-1FB207EA2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011E-2DFA-4AFC-B10C-F31B904DFE2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DF71D9-742F-401E-AC09-AEB1B99EC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B7BA42-2333-447F-8C52-D4F71DDB6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5E0F-BFC1-4CC0-991B-5322EF506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067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7E140-5E9A-4A4D-8B5B-32F25E36A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6F26B9-1658-4195-88D4-9A781A94D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011E-2DFA-4AFC-B10C-F31B904DFE2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58AD0E-C0A5-45CD-969C-06A607EEB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D9F212-C6EE-45DD-A928-34FC56F4B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5E0F-BFC1-4CC0-991B-5322EF506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31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903A35-B6B4-473B-A05F-26378CD47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011E-2DFA-4AFC-B10C-F31B904DFE2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A7AB6C-46AC-495A-85A1-3CA99E9C1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230D2-0A57-490E-A2DD-8ABD88078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5E0F-BFC1-4CC0-991B-5322EF506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82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00226-5A68-4476-824C-8CDC9C3B2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6D7BF-1207-4C5E-80DE-0258B644B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F7E555-9087-49DC-B375-ED4F5CFA0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017F14-6235-45CA-819D-E4AA81FE2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011E-2DFA-4AFC-B10C-F31B904DFE2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FE84A-9B87-4B1D-AC6B-5C987C2BC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F1B7E2-8D21-463B-A6BB-BC8742DD5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5E0F-BFC1-4CC0-991B-5322EF506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00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28DD6-A14D-4CEB-90DE-064141A08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61BD12-86A1-42ED-A753-868CA9FE54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BAA902-0B53-4B49-9511-9DA80F355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2B9B2C-35A6-48B0-8BFF-868DE4913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5011E-2DFA-4AFC-B10C-F31B904DFE2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742EB6-CE73-4021-BF38-A45E83BB1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4813B-2D97-44DE-B091-F7A179D13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5E0F-BFC1-4CC0-991B-5322EF506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98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D358F4-9FDB-4FBA-8F25-256B38E49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A9D5A-1E22-469B-87AD-847F1F3B8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89BC8-F20E-4728-B0DE-1105E29DC1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5011E-2DFA-4AFC-B10C-F31B904DFE2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7AE85-046F-4A63-B65D-9616477A12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C4140-F5B2-47D7-B978-A7AEE072C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B5E0F-BFC1-4CC0-991B-5322EF506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98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s://www.chs.rsd407.org/counselingandcareer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8" name="Rectangle 137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DFE8FA45-ADE6-49CE-8EC5-2718D2D38A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t="8226" r="-1" b="7482"/>
          <a:stretch/>
        </p:blipFill>
        <p:spPr>
          <a:xfrm>
            <a:off x="20" y="-67225"/>
            <a:ext cx="12188930" cy="6857990"/>
          </a:xfrm>
          <a:prstGeom prst="rect">
            <a:avLst/>
          </a:prstGeom>
        </p:spPr>
      </p:pic>
      <p:sp>
        <p:nvSpPr>
          <p:cNvPr id="93" name="Google Shape;93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1763358"/>
          </a:xfrm>
        </p:spPr>
        <p:txBody>
          <a:bodyPr>
            <a:normAutofit fontScale="90000"/>
          </a:bodyPr>
          <a:lstStyle/>
          <a:p>
            <a:r>
              <a:rPr lang="en-US" sz="6600">
                <a:solidFill>
                  <a:srgbClr val="FFC000"/>
                </a:solidFill>
                <a:latin typeface="Century Gothic"/>
              </a:rPr>
              <a:t>Running Start</a:t>
            </a:r>
            <a:br>
              <a:rPr lang="en-US" sz="6600">
                <a:latin typeface="Century Gothic"/>
              </a:rPr>
            </a:br>
            <a:r>
              <a:rPr lang="en-US" sz="6600">
                <a:solidFill>
                  <a:srgbClr val="FFC000"/>
                </a:solidFill>
                <a:latin typeface="Century Gothic"/>
                <a:ea typeface="+mj-lt"/>
                <a:cs typeface="+mj-lt"/>
              </a:rPr>
              <a:t>Informational  Meeting</a:t>
            </a:r>
            <a:endParaRPr lang="en-US" sz="6600">
              <a:solidFill>
                <a:srgbClr val="FFC000"/>
              </a:solidFill>
              <a:latin typeface="Century Gothic"/>
            </a:endParaRPr>
          </a:p>
        </p:txBody>
      </p:sp>
      <p:sp>
        <p:nvSpPr>
          <p:cNvPr id="94" name="Google Shape;94;p1"/>
          <p:cNvSpPr txBox="1">
            <a:spLocks noGrp="1"/>
          </p:cNvSpPr>
          <p:nvPr>
            <p:ph type="subTitle" idx="1"/>
          </p:nvPr>
        </p:nvSpPr>
        <p:spPr>
          <a:xfrm>
            <a:off x="1527048" y="3758992"/>
            <a:ext cx="9144000" cy="2376632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endParaRPr lang="en-US" sz="3200">
              <a:solidFill>
                <a:srgbClr val="FFC000"/>
              </a:solidFill>
              <a:cs typeface="Calibri"/>
            </a:endParaRPr>
          </a:p>
          <a:p>
            <a:pPr lvl="0"/>
            <a:endParaRPr lang="en-US" sz="1300">
              <a:solidFill>
                <a:srgbClr val="FFFFFF"/>
              </a:solidFill>
            </a:endParaRPr>
          </a:p>
          <a:p>
            <a:pPr lvl="0"/>
            <a:r>
              <a:rPr lang="en-US" sz="3200">
                <a:solidFill>
                  <a:srgbClr val="FFFFFF"/>
                </a:solidFill>
              </a:rPr>
              <a:t>CHS Counselors</a:t>
            </a:r>
            <a:endParaRPr lang="en-US" sz="3200">
              <a:solidFill>
                <a:srgbClr val="FFFFFF"/>
              </a:solidFill>
              <a:cs typeface="Calibri"/>
            </a:endParaRPr>
          </a:p>
          <a:p>
            <a:r>
              <a:rPr lang="en-US" sz="3200">
                <a:solidFill>
                  <a:srgbClr val="FFFFFF"/>
                </a:solidFill>
              </a:rPr>
              <a:t>Aaron Clifford, A-G </a:t>
            </a:r>
            <a:endParaRPr lang="en-US" sz="3200">
              <a:solidFill>
                <a:srgbClr val="FFFFFF"/>
              </a:solidFill>
              <a:cs typeface="Calibri"/>
            </a:endParaRPr>
          </a:p>
          <a:p>
            <a:pPr lvl="0"/>
            <a:r>
              <a:rPr lang="en-US" sz="3200">
                <a:solidFill>
                  <a:srgbClr val="FFFFFF"/>
                </a:solidFill>
              </a:rPr>
              <a:t>Margaret Russ, H – Pa</a:t>
            </a:r>
          </a:p>
          <a:p>
            <a:pPr lvl="0"/>
            <a:r>
              <a:rPr lang="en-US" sz="3200">
                <a:solidFill>
                  <a:srgbClr val="FFFFFF"/>
                </a:solidFill>
                <a:cs typeface="Calibri"/>
              </a:rPr>
              <a:t>Ellie Prussing, Pe – Z </a:t>
            </a:r>
          </a:p>
          <a:p>
            <a:endParaRPr lang="en-US" sz="1300">
              <a:solidFill>
                <a:srgbClr val="FFFFFF"/>
              </a:solidFill>
              <a:cs typeface="Calibri"/>
            </a:endParaRPr>
          </a:p>
        </p:txBody>
      </p:sp>
      <p:sp>
        <p:nvSpPr>
          <p:cNvPr id="140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3F2D2F3-2CCB-9D80-805D-BD430D4B6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31569"/>
    </mc:Choice>
    <mc:Fallback xmlns="">
      <p:transition spd="slow" advTm="131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29" name="Google Shape;129;p7"/>
          <p:cNvSpPr txBox="1">
            <a:spLocks noGrp="1"/>
          </p:cNvSpPr>
          <p:nvPr>
            <p:ph type="title"/>
          </p:nvPr>
        </p:nvSpPr>
        <p:spPr>
          <a:xfrm>
            <a:off x="804997" y="480240"/>
            <a:ext cx="4803636" cy="1311664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</a:pPr>
            <a:r>
              <a:rPr lang="en-US">
                <a:solidFill>
                  <a:srgbClr val="000000"/>
                </a:solidFill>
              </a:rPr>
              <a:t>NEXT STEPS</a:t>
            </a:r>
          </a:p>
        </p:txBody>
      </p:sp>
      <p:sp>
        <p:nvSpPr>
          <p:cNvPr id="130" name="Google Shape;130;p7"/>
          <p:cNvSpPr txBox="1">
            <a:spLocks noGrp="1"/>
          </p:cNvSpPr>
          <p:nvPr>
            <p:ph type="body" idx="1"/>
          </p:nvPr>
        </p:nvSpPr>
        <p:spPr>
          <a:xfrm>
            <a:off x="804997" y="2104875"/>
            <a:ext cx="4809022" cy="3723781"/>
          </a:xfrm>
          <a:prstGeom prst="rect">
            <a:avLst/>
          </a:prstGeom>
        </p:spPr>
        <p:txBody>
          <a:bodyPr spcFirstLastPara="1" lIns="45700" tIns="45700" rIns="45700" bIns="45700" anchor="ctr" anchorCtr="0">
            <a:noAutofit/>
          </a:bodyPr>
          <a:lstStyle/>
          <a:p>
            <a:pPr marL="342900" lvl="0" indent="-342900" rtl="0">
              <a:spcBef>
                <a:spcPts val="0"/>
              </a:spcBef>
              <a:spcAft>
                <a:spcPts val="0"/>
              </a:spcAft>
              <a:buSzPts val="2200"/>
              <a:buFont typeface="+mj-lt"/>
              <a:buAutoNum type="arabicPeriod"/>
            </a:pPr>
            <a:r>
              <a:rPr lang="en-US" sz="1600">
                <a:solidFill>
                  <a:srgbClr val="000000"/>
                </a:solidFill>
              </a:rPr>
              <a:t>Attend a virtual information session at the local college</a:t>
            </a:r>
          </a:p>
          <a:p>
            <a:pPr marL="470535" lvl="1" indent="-342900">
              <a:spcBef>
                <a:spcPts val="400"/>
              </a:spcBef>
              <a:buSzPts val="1800"/>
            </a:pPr>
            <a:r>
              <a:rPr lang="en-US" sz="1400">
                <a:solidFill>
                  <a:srgbClr val="000000"/>
                </a:solidFill>
              </a:rPr>
              <a:t>Information Sessions can be found on the college websites </a:t>
            </a:r>
          </a:p>
          <a:p>
            <a:pPr marL="294640" lvl="0" indent="-342900" rtl="0">
              <a:spcBef>
                <a:spcPts val="1600"/>
              </a:spcBef>
              <a:spcAft>
                <a:spcPts val="0"/>
              </a:spcAft>
              <a:buSzPts val="2200"/>
              <a:buFont typeface="+mj-lt"/>
              <a:buAutoNum type="arabicPeriod"/>
            </a:pPr>
            <a:r>
              <a:rPr lang="en-US" sz="1600">
                <a:solidFill>
                  <a:srgbClr val="000000"/>
                </a:solidFill>
              </a:rPr>
              <a:t>Complete online application, ensuring you meet all deadlines </a:t>
            </a:r>
          </a:p>
          <a:p>
            <a:pPr marL="470535" lvl="1" indent="-342900">
              <a:spcBef>
                <a:spcPts val="400"/>
              </a:spcBef>
              <a:buSzPts val="1800"/>
            </a:pPr>
            <a:r>
              <a:rPr lang="en-US" sz="1400">
                <a:solidFill>
                  <a:srgbClr val="000000"/>
                </a:solidFill>
              </a:rPr>
              <a:t>You will receive an email after you complete application with next steps </a:t>
            </a:r>
          </a:p>
          <a:p>
            <a:pPr marL="294640" lvl="0" indent="-342900" rtl="0">
              <a:spcBef>
                <a:spcPts val="1600"/>
              </a:spcBef>
              <a:spcAft>
                <a:spcPts val="0"/>
              </a:spcAft>
              <a:buSzPts val="2200"/>
              <a:buFont typeface="+mj-lt"/>
              <a:buAutoNum type="arabicPeriod"/>
            </a:pPr>
            <a:r>
              <a:rPr lang="en-US" sz="1600">
                <a:solidFill>
                  <a:srgbClr val="000000"/>
                </a:solidFill>
              </a:rPr>
              <a:t>Pass necessary placement tests</a:t>
            </a:r>
          </a:p>
          <a:p>
            <a:pPr marL="294640" lvl="0" indent="-342900" rtl="0">
              <a:spcBef>
                <a:spcPts val="1400"/>
              </a:spcBef>
              <a:spcAft>
                <a:spcPts val="0"/>
              </a:spcAft>
              <a:buSzPts val="2200"/>
              <a:buFont typeface="+mj-lt"/>
              <a:buAutoNum type="arabicPeriod"/>
            </a:pPr>
            <a:r>
              <a:rPr lang="en-US" sz="1600">
                <a:solidFill>
                  <a:srgbClr val="000000"/>
                </a:solidFill>
              </a:rPr>
              <a:t>Step up appointment with HS Counselor </a:t>
            </a:r>
          </a:p>
          <a:p>
            <a:pPr marL="470535" lvl="1" indent="-342900">
              <a:spcBef>
                <a:spcPts val="400"/>
              </a:spcBef>
              <a:buSzPts val="1800"/>
            </a:pPr>
            <a:r>
              <a:rPr lang="en-US" sz="1400">
                <a:solidFill>
                  <a:srgbClr val="000000"/>
                </a:solidFill>
              </a:rPr>
              <a:t>Enrollment Verification Form (where you will discuss which classes to take)</a:t>
            </a:r>
          </a:p>
          <a:p>
            <a:pPr marL="470535" lvl="1" indent="-342900">
              <a:spcBef>
                <a:spcPts val="600"/>
              </a:spcBef>
              <a:buSzPts val="1800"/>
            </a:pPr>
            <a:r>
              <a:rPr lang="en-US" sz="1400">
                <a:solidFill>
                  <a:srgbClr val="000000"/>
                </a:solidFill>
              </a:rPr>
              <a:t>CHS Running Start agreement </a:t>
            </a:r>
          </a:p>
          <a:p>
            <a:pPr marL="470535" lvl="1" indent="-342900">
              <a:spcBef>
                <a:spcPts val="600"/>
              </a:spcBef>
              <a:buSzPts val="1800"/>
            </a:pPr>
            <a:endParaRPr lang="en-US" sz="1600">
              <a:solidFill>
                <a:srgbClr val="000000"/>
              </a:solidFill>
            </a:endParaRPr>
          </a:p>
          <a:p>
            <a:pPr marL="127635" lvl="1" indent="0">
              <a:spcBef>
                <a:spcPts val="600"/>
              </a:spcBef>
              <a:buSzPts val="1800"/>
              <a:buNone/>
            </a:pPr>
            <a:r>
              <a:rPr lang="en-US" sz="1600">
                <a:solidFill>
                  <a:srgbClr val="000000"/>
                </a:solidFill>
              </a:rPr>
              <a:t>See Running Start tab on the </a:t>
            </a:r>
            <a:r>
              <a:rPr lang="en-US" sz="1600">
                <a:ea typeface="+mn-lt"/>
                <a:cs typeface="+mn-lt"/>
                <a:hlinkClick r:id="rId6"/>
              </a:rPr>
              <a:t>Counseling and Career | CHS (rsd407.org)</a:t>
            </a:r>
            <a:r>
              <a:rPr lang="en-US" sz="1600">
                <a:solidFill>
                  <a:srgbClr val="000000"/>
                </a:solidFill>
                <a:hlinkClick r:id="rId6"/>
              </a:rPr>
              <a:t> </a:t>
            </a:r>
            <a:r>
              <a:rPr lang="en-US" sz="1600">
                <a:solidFill>
                  <a:srgbClr val="000000"/>
                </a:solidFill>
              </a:rPr>
              <a:t>for more information!</a:t>
            </a:r>
            <a:endParaRPr lang="en-US" sz="1600">
              <a:solidFill>
                <a:srgbClr val="000000"/>
              </a:solidFill>
              <a:cs typeface="Calibri"/>
            </a:endParaRPr>
          </a:p>
        </p:txBody>
      </p:sp>
      <p:sp>
        <p:nvSpPr>
          <p:cNvPr id="76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2" name="Picture 131">
            <a:extLst>
              <a:ext uri="{FF2B5EF4-FFF2-40B4-BE49-F238E27FC236}">
                <a16:creationId xmlns:a16="http://schemas.microsoft.com/office/drawing/2014/main" id="{1A929255-6BB1-42F9-A08A-D86004E8B4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13" r="38081" b="1"/>
          <a:stretch/>
        </p:blipFill>
        <p:spPr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3B54297-D34D-1B03-5FA3-E4BF536180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509"/>
    </mc:Choice>
    <mc:Fallback xmlns="">
      <p:transition spd="slow" advTm="115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69D02-5293-62C9-C3F8-DE743D1A4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Fall '24 Class Registration Begins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5E652-262F-CD58-9A13-400F9DF7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8040" y="5118554"/>
            <a:ext cx="3204030" cy="11219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cs typeface="Calibri"/>
              </a:rPr>
              <a:t>Bellevue College: </a:t>
            </a:r>
            <a:endParaRPr lang="en-US"/>
          </a:p>
          <a:p>
            <a:pPr marL="0" indent="0" algn="ctr">
              <a:buNone/>
            </a:pPr>
            <a:r>
              <a:rPr lang="en-US">
                <a:cs typeface="Calibri"/>
              </a:rPr>
              <a:t>May 8th  </a:t>
            </a:r>
          </a:p>
        </p:txBody>
      </p:sp>
      <p:pic>
        <p:nvPicPr>
          <p:cNvPr id="4" name="Picture 3" descr="Bellevue College — The Mountaineers">
            <a:extLst>
              <a:ext uri="{FF2B5EF4-FFF2-40B4-BE49-F238E27FC236}">
                <a16:creationId xmlns:a16="http://schemas.microsoft.com/office/drawing/2014/main" id="{6530E0AD-6D6A-88E1-0EAE-02A4E9EA8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214" y="2737164"/>
            <a:ext cx="3038231" cy="20158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3CCD2C-AD26-C146-A0A6-27DF4581589B}"/>
              </a:ext>
            </a:extLst>
          </p:cNvPr>
          <p:cNvSpPr txBox="1"/>
          <p:nvPr/>
        </p:nvSpPr>
        <p:spPr>
          <a:xfrm>
            <a:off x="8498114" y="5205186"/>
            <a:ext cx="287019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cs typeface="Segoe UI"/>
              </a:rPr>
              <a:t>Cascadia College: </a:t>
            </a:r>
            <a:r>
              <a:rPr lang="en-US" sz="2800">
                <a:solidFill>
                  <a:srgbClr val="808080"/>
                </a:solidFill>
                <a:cs typeface="Segoe UI"/>
              </a:rPr>
              <a:t>​</a:t>
            </a:r>
          </a:p>
          <a:p>
            <a:pPr algn="ctr"/>
            <a:r>
              <a:rPr lang="en-US" sz="2800">
                <a:cs typeface="Segoe UI"/>
              </a:rPr>
              <a:t>May 10th </a:t>
            </a:r>
          </a:p>
        </p:txBody>
      </p:sp>
      <p:pic>
        <p:nvPicPr>
          <p:cNvPr id="6" name="Picture 5" descr="Cascadia College - Wikipedia">
            <a:extLst>
              <a:ext uri="{FF2B5EF4-FFF2-40B4-BE49-F238E27FC236}">
                <a16:creationId xmlns:a16="http://schemas.microsoft.com/office/drawing/2014/main" id="{CE70BEE0-662F-FBF6-0042-FF6629906E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7326" y="2872468"/>
            <a:ext cx="2345419" cy="15394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F8A903-BB62-780A-CDEF-27CA812E97DC}"/>
              </a:ext>
            </a:extLst>
          </p:cNvPr>
          <p:cNvSpPr txBox="1"/>
          <p:nvPr/>
        </p:nvSpPr>
        <p:spPr>
          <a:xfrm>
            <a:off x="4760686" y="5114471"/>
            <a:ext cx="2743200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cs typeface="Segoe UI"/>
              </a:rPr>
              <a:t>Lake Washington</a:t>
            </a:r>
          </a:p>
          <a:p>
            <a:r>
              <a:rPr lang="en-US" sz="2800">
                <a:cs typeface="Segoe UI"/>
              </a:rPr>
              <a:t>Technical College</a:t>
            </a:r>
          </a:p>
          <a:p>
            <a:pPr algn="ctr"/>
            <a:r>
              <a:rPr lang="en-US" sz="2800">
                <a:cs typeface="Segoe UI"/>
              </a:rPr>
              <a:t>May 9th</a:t>
            </a:r>
          </a:p>
        </p:txBody>
      </p:sp>
      <p:pic>
        <p:nvPicPr>
          <p:cNvPr id="8" name="Picture 7" descr="LWTech Logos | Lake Washington Institute of Technology">
            <a:extLst>
              <a:ext uri="{FF2B5EF4-FFF2-40B4-BE49-F238E27FC236}">
                <a16:creationId xmlns:a16="http://schemas.microsoft.com/office/drawing/2014/main" id="{B25F585A-793F-280B-054C-57F49282A6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7598" y="3167061"/>
            <a:ext cx="3726090" cy="105909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A99ED61-93B8-812F-74D2-B440DD873D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9658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57"/>
    </mc:Choice>
    <mc:Fallback xmlns="">
      <p:transition spd="slow" advTm="47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7231F-26FE-4730-9DDB-255FC592C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Questions?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Question marks in a line and one question mark is lit">
            <a:extLst>
              <a:ext uri="{FF2B5EF4-FFF2-40B4-BE49-F238E27FC236}">
                <a16:creationId xmlns:a16="http://schemas.microsoft.com/office/drawing/2014/main" id="{BAA542F5-6C58-4BE3-8E10-84D8F0F8D5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690" b="-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17AE605-7DC7-4A51-5EB4-F9A8608494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896031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503576"/>
    </mc:Choice>
    <mc:Fallback>
      <p:transition spd="slow" advTm="1503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>
            <a:extLst>
              <a:ext uri="{FF2B5EF4-FFF2-40B4-BE49-F238E27FC236}">
                <a16:creationId xmlns:a16="http://schemas.microsoft.com/office/drawing/2014/main" id="{9425D4AB-CD98-4DD6-9398-3C8961DE0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69" y="0"/>
            <a:ext cx="755293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97818316-E7CB-4E73-AF79-E9CAB873E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9" name="Google Shape;99;p2"/>
          <p:cNvSpPr txBox="1">
            <a:spLocks noGrp="1"/>
          </p:cNvSpPr>
          <p:nvPr>
            <p:ph type="title"/>
          </p:nvPr>
        </p:nvSpPr>
        <p:spPr>
          <a:xfrm>
            <a:off x="814167" y="551944"/>
            <a:ext cx="4133690" cy="701017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</a:pPr>
            <a:r>
              <a:rPr lang="en-US" sz="2800">
                <a:solidFill>
                  <a:srgbClr val="000000"/>
                </a:solidFill>
              </a:rPr>
              <a:t>WHAT IS RUNNING START?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D8B47C9F-A960-4902-8507-38F18DD3D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6695" y="511733"/>
            <a:ext cx="1857636" cy="1857636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E00D5B-F70A-4FBA-B240-AD72968598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9218" y="966347"/>
            <a:ext cx="1272591" cy="948407"/>
          </a:xfrm>
          <a:prstGeom prst="rect">
            <a:avLst/>
          </a:prstGeom>
        </p:spPr>
      </p:pic>
      <p:sp>
        <p:nvSpPr>
          <p:cNvPr id="100" name="Google Shape;100;p2"/>
          <p:cNvSpPr txBox="1">
            <a:spLocks noGrp="1"/>
          </p:cNvSpPr>
          <p:nvPr>
            <p:ph type="body" idx="1"/>
          </p:nvPr>
        </p:nvSpPr>
        <p:spPr>
          <a:xfrm>
            <a:off x="469910" y="1368293"/>
            <a:ext cx="5092583" cy="5238955"/>
          </a:xfrm>
          <a:prstGeom prst="rect">
            <a:avLst/>
          </a:prstGeom>
        </p:spPr>
        <p:txBody>
          <a:bodyPr spcFirstLastPara="1" lIns="45700" tIns="45700" rIns="45700" bIns="45700" anchor="ctr" anchorCtr="0">
            <a:normAutofit/>
          </a:bodyPr>
          <a:lstStyle/>
          <a:p>
            <a:pPr marL="0" indent="0">
              <a:spcBef>
                <a:spcPts val="0"/>
              </a:spcBef>
              <a:buSzPts val="2200"/>
              <a:buNone/>
            </a:pPr>
            <a:endParaRPr lang="en-US" sz="1600">
              <a:solidFill>
                <a:srgbClr val="000000"/>
              </a:solidFill>
              <a:cs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lang="en-US" sz="1600">
              <a:solidFill>
                <a:srgbClr val="000000"/>
              </a:solidFill>
              <a:cs typeface="Calibri"/>
            </a:endParaRPr>
          </a:p>
          <a:p>
            <a:pPr marL="237490" indent="-285750">
              <a:spcBef>
                <a:spcPts val="1600"/>
              </a:spcBef>
              <a:buSzPts val="2200"/>
              <a:buFont typeface="Wingdings" panose="05000000000000000000" pitchFamily="2" charset="2"/>
              <a:buChar char="ü"/>
            </a:pPr>
            <a:endParaRPr lang="en-US" sz="1600">
              <a:solidFill>
                <a:srgbClr val="000000"/>
              </a:solidFill>
              <a:cs typeface="Calibri"/>
            </a:endParaRPr>
          </a:p>
          <a:p>
            <a:pPr marL="0" indent="0">
              <a:spcBef>
                <a:spcPts val="1600"/>
              </a:spcBef>
              <a:buSzPts val="2200"/>
              <a:buNone/>
            </a:pPr>
            <a:r>
              <a:rPr lang="en-US" sz="1600">
                <a:solidFill>
                  <a:srgbClr val="000000"/>
                </a:solidFill>
              </a:rPr>
              <a:t>   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 marL="91440" lvl="0" indent="0" rtl="0">
              <a:spcBef>
                <a:spcPts val="1600"/>
              </a:spcBef>
              <a:spcAft>
                <a:spcPts val="0"/>
              </a:spcAft>
              <a:buSzPts val="2200"/>
              <a:buNone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D4E15E95-445D-4A45-BC1E-8468CE170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677" y="2933578"/>
            <a:ext cx="2737876" cy="2737876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Freeform 75">
            <a:extLst>
              <a:ext uri="{FF2B5EF4-FFF2-40B4-BE49-F238E27FC236}">
                <a16:creationId xmlns:a16="http://schemas.microsoft.com/office/drawing/2014/main" id="{133B9781-B73C-44F8-97CB-D1807A63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996" y="-26552"/>
            <a:ext cx="4082004" cy="3428999"/>
          </a:xfrm>
          <a:custGeom>
            <a:avLst/>
            <a:gdLst>
              <a:gd name="connsiteX0" fmla="*/ 350681 w 4082004"/>
              <a:gd name="connsiteY0" fmla="*/ 0 h 3428999"/>
              <a:gd name="connsiteX1" fmla="*/ 4082004 w 4082004"/>
              <a:gd name="connsiteY1" fmla="*/ 0 h 3428999"/>
              <a:gd name="connsiteX2" fmla="*/ 4082004 w 4082004"/>
              <a:gd name="connsiteY2" fmla="*/ 2444823 h 3428999"/>
              <a:gd name="connsiteX3" fmla="*/ 4081788 w 4082004"/>
              <a:gd name="connsiteY3" fmla="*/ 2445178 h 3428999"/>
              <a:gd name="connsiteX4" fmla="*/ 2231442 w 4082004"/>
              <a:gd name="connsiteY4" fmla="*/ 3428999 h 3428999"/>
              <a:gd name="connsiteX5" fmla="*/ 0 w 4082004"/>
              <a:gd name="connsiteY5" fmla="*/ 1197557 h 3428999"/>
              <a:gd name="connsiteX6" fmla="*/ 269323 w 4082004"/>
              <a:gd name="connsiteY6" fmla="*/ 133920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82004" h="3428999">
                <a:moveTo>
                  <a:pt x="350681" y="0"/>
                </a:moveTo>
                <a:lnTo>
                  <a:pt x="4082004" y="0"/>
                </a:lnTo>
                <a:lnTo>
                  <a:pt x="4082004" y="2444823"/>
                </a:lnTo>
                <a:lnTo>
                  <a:pt x="4081788" y="2445178"/>
                </a:lnTo>
                <a:cubicBezTo>
                  <a:pt x="3680782" y="3038745"/>
                  <a:pt x="3001686" y="3428999"/>
                  <a:pt x="2231442" y="3428999"/>
                </a:cubicBezTo>
                <a:cubicBezTo>
                  <a:pt x="999051" y="3428999"/>
                  <a:pt x="0" y="2429948"/>
                  <a:pt x="0" y="1197557"/>
                </a:cubicBezTo>
                <a:cubicBezTo>
                  <a:pt x="0" y="812435"/>
                  <a:pt x="97564" y="450100"/>
                  <a:pt x="269323" y="13392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FCDAFD-DD58-4C11-98A7-BACF2A0BD0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5815" y="320654"/>
            <a:ext cx="3217333" cy="21014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3B20C7-C283-4385-9D9E-5B591B5775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5537" y="3426016"/>
            <a:ext cx="1928909" cy="1717142"/>
          </a:xfrm>
          <a:prstGeom prst="rect">
            <a:avLst/>
          </a:prstGeom>
        </p:spPr>
      </p:pic>
      <p:sp>
        <p:nvSpPr>
          <p:cNvPr id="115" name="Freeform 79">
            <a:extLst>
              <a:ext uri="{FF2B5EF4-FFF2-40B4-BE49-F238E27FC236}">
                <a16:creationId xmlns:a16="http://schemas.microsoft.com/office/drawing/2014/main" id="{1FCEDCAD-7B1A-4AE2-818E-D93A48758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23618" y="4326947"/>
            <a:ext cx="3068382" cy="2540529"/>
          </a:xfrm>
          <a:custGeom>
            <a:avLst/>
            <a:gdLst>
              <a:gd name="connsiteX0" fmla="*/ 1612418 w 3068382"/>
              <a:gd name="connsiteY0" fmla="*/ 0 h 2540529"/>
              <a:gd name="connsiteX1" fmla="*/ 3030226 w 3068382"/>
              <a:gd name="connsiteY1" fmla="*/ 843844 h 2540529"/>
              <a:gd name="connsiteX2" fmla="*/ 3068382 w 3068382"/>
              <a:gd name="connsiteY2" fmla="*/ 923051 h 2540529"/>
              <a:gd name="connsiteX3" fmla="*/ 3068382 w 3068382"/>
              <a:gd name="connsiteY3" fmla="*/ 2301785 h 2540529"/>
              <a:gd name="connsiteX4" fmla="*/ 3030226 w 3068382"/>
              <a:gd name="connsiteY4" fmla="*/ 2380992 h 2540529"/>
              <a:gd name="connsiteX5" fmla="*/ 2949460 w 3068382"/>
              <a:gd name="connsiteY5" fmla="*/ 2513937 h 2540529"/>
              <a:gd name="connsiteX6" fmla="*/ 2929575 w 3068382"/>
              <a:gd name="connsiteY6" fmla="*/ 2540529 h 2540529"/>
              <a:gd name="connsiteX7" fmla="*/ 295261 w 3068382"/>
              <a:gd name="connsiteY7" fmla="*/ 2540529 h 2540529"/>
              <a:gd name="connsiteX8" fmla="*/ 275376 w 3068382"/>
              <a:gd name="connsiteY8" fmla="*/ 2513937 h 2540529"/>
              <a:gd name="connsiteX9" fmla="*/ 0 w 3068382"/>
              <a:gd name="connsiteY9" fmla="*/ 1612418 h 2540529"/>
              <a:gd name="connsiteX10" fmla="*/ 1612418 w 3068382"/>
              <a:gd name="connsiteY10" fmla="*/ 0 h 254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68382" h="2540529">
                <a:moveTo>
                  <a:pt x="1612418" y="0"/>
                </a:moveTo>
                <a:cubicBezTo>
                  <a:pt x="2224646" y="0"/>
                  <a:pt x="2757180" y="341213"/>
                  <a:pt x="3030226" y="843844"/>
                </a:cubicBezTo>
                <a:lnTo>
                  <a:pt x="3068382" y="923051"/>
                </a:lnTo>
                <a:lnTo>
                  <a:pt x="3068382" y="2301785"/>
                </a:lnTo>
                <a:lnTo>
                  <a:pt x="3030226" y="2380992"/>
                </a:lnTo>
                <a:cubicBezTo>
                  <a:pt x="3005403" y="2426686"/>
                  <a:pt x="2978437" y="2471046"/>
                  <a:pt x="2949460" y="2513937"/>
                </a:cubicBezTo>
                <a:lnTo>
                  <a:pt x="2929575" y="2540529"/>
                </a:lnTo>
                <a:lnTo>
                  <a:pt x="295261" y="2540529"/>
                </a:lnTo>
                <a:lnTo>
                  <a:pt x="275376" y="2513937"/>
                </a:lnTo>
                <a:cubicBezTo>
                  <a:pt x="101518" y="2256593"/>
                  <a:pt x="0" y="1946361"/>
                  <a:pt x="0" y="1612418"/>
                </a:cubicBezTo>
                <a:cubicBezTo>
                  <a:pt x="0" y="721904"/>
                  <a:pt x="721904" y="0"/>
                  <a:pt x="1612418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3EFA73-39E5-4FA7-AE1D-D5E328CA36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0046" y="5486390"/>
            <a:ext cx="2345355" cy="6977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7C2DEC-0575-4DA2-B146-582D78854D8A}"/>
              </a:ext>
            </a:extLst>
          </p:cNvPr>
          <p:cNvSpPr txBox="1"/>
          <p:nvPr/>
        </p:nvSpPr>
        <p:spPr>
          <a:xfrm>
            <a:off x="689264" y="1433945"/>
            <a:ext cx="4674176" cy="37240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spc="-5">
                <a:latin typeface="Arial"/>
                <a:cs typeface="Arial"/>
              </a:rPr>
              <a:t>An opportunity to earn </a:t>
            </a:r>
            <a:r>
              <a:rPr lang="en-US" sz="1600" b="1" spc="-5">
                <a:latin typeface="Arial"/>
                <a:cs typeface="Arial"/>
              </a:rPr>
              <a:t>College Credit </a:t>
            </a:r>
            <a:r>
              <a:rPr lang="en-US" sz="1600" spc="-5">
                <a:latin typeface="Arial"/>
                <a:cs typeface="Arial"/>
              </a:rPr>
              <a:t>and </a:t>
            </a:r>
            <a:r>
              <a:rPr lang="en-US" sz="1600" b="1" spc="-5">
                <a:latin typeface="Arial"/>
                <a:cs typeface="Arial"/>
              </a:rPr>
              <a:t>High School Credit </a:t>
            </a:r>
            <a:r>
              <a:rPr lang="en-US" sz="1600" spc="-5">
                <a:latin typeface="Arial"/>
                <a:cs typeface="Arial"/>
              </a:rPr>
              <a:t>at the same</a:t>
            </a:r>
            <a:r>
              <a:rPr lang="en-US" sz="1600" spc="254">
                <a:latin typeface="Arial"/>
                <a:cs typeface="Arial"/>
              </a:rPr>
              <a:t> </a:t>
            </a:r>
            <a:r>
              <a:rPr lang="en-US" sz="1600" spc="-5">
                <a:latin typeface="Arial"/>
                <a:cs typeface="Arial"/>
              </a:rPr>
              <a:t>time</a:t>
            </a:r>
          </a:p>
          <a:p>
            <a:endParaRPr lang="en-US"/>
          </a:p>
          <a:p>
            <a:r>
              <a:rPr lang="en-US" sz="1400" b="1" spc="-5">
                <a:latin typeface="Arial"/>
                <a:cs typeface="Arial"/>
              </a:rPr>
              <a:t>Requirements: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pc="-5">
                <a:latin typeface="Arial"/>
                <a:cs typeface="Arial"/>
              </a:rPr>
              <a:t>Must </a:t>
            </a:r>
            <a:r>
              <a:rPr lang="en-US" sz="1400">
                <a:latin typeface="Arial"/>
                <a:cs typeface="Arial"/>
              </a:rPr>
              <a:t>be a high school junior or senior to</a:t>
            </a:r>
            <a:r>
              <a:rPr lang="en-US" sz="1400" spc="-19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participate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Must pass placement test for</a:t>
            </a:r>
            <a:r>
              <a:rPr lang="en-US" sz="1400" spc="-14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English/Math or provide a transcript/SBA scores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pc="-5">
                <a:latin typeface="Arial"/>
                <a:cs typeface="Arial"/>
              </a:rPr>
              <a:t>Must meet </a:t>
            </a:r>
            <a:r>
              <a:rPr lang="en-US" sz="1400">
                <a:latin typeface="Arial"/>
                <a:cs typeface="Arial"/>
              </a:rPr>
              <a:t>all program</a:t>
            </a:r>
            <a:r>
              <a:rPr lang="en-US" sz="1400" spc="-8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deadlines</a:t>
            </a:r>
          </a:p>
          <a:p>
            <a:endParaRPr lang="en-US"/>
          </a:p>
          <a:p>
            <a:r>
              <a:rPr lang="en-US" sz="1400" b="1" spc="-5">
                <a:latin typeface="Arial"/>
                <a:cs typeface="Arial"/>
              </a:rPr>
              <a:t>Cost: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Local</a:t>
            </a:r>
            <a:r>
              <a:rPr lang="en-US" sz="1400" spc="-3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school</a:t>
            </a:r>
            <a:r>
              <a:rPr lang="en-US" sz="1400" spc="-3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district</a:t>
            </a:r>
            <a:r>
              <a:rPr lang="en-US" sz="1400" spc="-40">
                <a:latin typeface="Arial"/>
                <a:cs typeface="Arial"/>
              </a:rPr>
              <a:t> </a:t>
            </a:r>
            <a:r>
              <a:rPr lang="en-US" sz="1400" spc="-5">
                <a:latin typeface="Arial"/>
                <a:cs typeface="Arial"/>
              </a:rPr>
              <a:t>pays </a:t>
            </a:r>
            <a:r>
              <a:rPr lang="en-US" sz="1400">
                <a:latin typeface="Arial"/>
                <a:cs typeface="Arial"/>
              </a:rPr>
              <a:t>the</a:t>
            </a:r>
            <a:r>
              <a:rPr lang="en-US" sz="1400" spc="-2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tuition</a:t>
            </a:r>
            <a:r>
              <a:rPr lang="en-US" sz="1400" spc="-3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up</a:t>
            </a:r>
            <a:r>
              <a:rPr lang="en-US" sz="1400" spc="-2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to</a:t>
            </a:r>
            <a:r>
              <a:rPr lang="en-US" sz="1400" spc="-20">
                <a:latin typeface="Arial"/>
                <a:cs typeface="Arial"/>
              </a:rPr>
              <a:t> 21</a:t>
            </a:r>
            <a:r>
              <a:rPr lang="en-US" sz="1400" spc="-1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credits</a:t>
            </a:r>
            <a:r>
              <a:rPr lang="en-US" sz="1400" spc="-4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(depends</a:t>
            </a:r>
            <a:r>
              <a:rPr lang="en-US" sz="1400" spc="-5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on</a:t>
            </a:r>
            <a:r>
              <a:rPr lang="en-US" sz="1400" spc="-10">
                <a:latin typeface="Arial"/>
                <a:cs typeface="Arial"/>
              </a:rPr>
              <a:t> </a:t>
            </a:r>
            <a:r>
              <a:rPr lang="en-US" sz="1400" spc="-5">
                <a:latin typeface="Arial"/>
                <a:cs typeface="Arial"/>
              </a:rPr>
              <a:t>CHS</a:t>
            </a:r>
            <a:r>
              <a:rPr lang="en-US" sz="1400">
                <a:latin typeface="Arial"/>
                <a:cs typeface="Arial"/>
              </a:rPr>
              <a:t> enrollment,</a:t>
            </a:r>
            <a:r>
              <a:rPr lang="en-US" sz="1400" spc="-5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see</a:t>
            </a:r>
            <a:r>
              <a:rPr lang="en-US" sz="1400" spc="-20">
                <a:latin typeface="Arial"/>
                <a:cs typeface="Arial"/>
              </a:rPr>
              <a:t> </a:t>
            </a:r>
            <a:r>
              <a:rPr lang="en-US" sz="1400" spc="-5">
                <a:latin typeface="Arial"/>
                <a:cs typeface="Arial"/>
              </a:rPr>
              <a:t>RSEVF)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Students pay for books, class &amp; </a:t>
            </a:r>
            <a:r>
              <a:rPr lang="en-US" sz="1400" spc="-5">
                <a:latin typeface="Arial"/>
                <a:cs typeface="Arial"/>
              </a:rPr>
              <a:t>student </a:t>
            </a:r>
            <a:r>
              <a:rPr lang="en-US" sz="1400">
                <a:latin typeface="Arial"/>
                <a:cs typeface="Arial"/>
              </a:rPr>
              <a:t>fees, and </a:t>
            </a:r>
            <a:r>
              <a:rPr lang="en-US" sz="1400" spc="-24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parking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Running Start only funds College level courses – 100 level and above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D93DF7A-1A0B-A889-FB2C-D568374278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316"/>
    </mc:Choice>
    <mc:Fallback xmlns="">
      <p:transition spd="slow" advTm="213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9" name="Rectangle 12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Google Shape;111;p4"/>
          <p:cNvSpPr txBox="1"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>
              <a:spcAft>
                <a:spcPts val="0"/>
              </a:spcAft>
              <a:buClr>
                <a:srgbClr val="0C0C0C"/>
              </a:buClr>
              <a:buSzPts val="5000"/>
            </a:pP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ADVANTAGES </a:t>
            </a:r>
          </a:p>
        </p:txBody>
      </p:sp>
      <p:sp>
        <p:nvSpPr>
          <p:cNvPr id="112" name="Google Shape;112;p4"/>
          <p:cNvSpPr txBox="1">
            <a:spLocks noGrp="1"/>
          </p:cNvSpPr>
          <p:nvPr>
            <p:ph type="body" idx="1"/>
          </p:nvPr>
        </p:nvSpPr>
        <p:spPr>
          <a:xfrm>
            <a:off x="1144923" y="2405894"/>
            <a:ext cx="5315189" cy="3535083"/>
          </a:xfr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342900">
              <a:spcBef>
                <a:spcPts val="0"/>
              </a:spcBef>
              <a:buSzPts val="2200"/>
            </a:pPr>
            <a:r>
              <a:rPr lang="en-US" sz="1600"/>
              <a:t>Free Tuition - up to 2 years of free college credit (books, class fees, parking NOT covered)</a:t>
            </a:r>
          </a:p>
          <a:p>
            <a:pPr marL="342900" lvl="0">
              <a:spcBef>
                <a:spcPts val="1600"/>
              </a:spcBef>
              <a:spcAft>
                <a:spcPts val="0"/>
              </a:spcAft>
              <a:buSzPts val="2200"/>
            </a:pPr>
            <a:r>
              <a:rPr lang="en-US" sz="1600"/>
              <a:t>Advanced Coursework </a:t>
            </a:r>
          </a:p>
          <a:p>
            <a:pPr marL="342900">
              <a:spcBef>
                <a:spcPts val="1600"/>
              </a:spcBef>
              <a:buSzPts val="2200"/>
            </a:pPr>
            <a:r>
              <a:rPr lang="en-US" sz="1600"/>
              <a:t>Larger variety of class options</a:t>
            </a:r>
          </a:p>
          <a:p>
            <a:pPr marL="342900">
              <a:spcBef>
                <a:spcPts val="1600"/>
              </a:spcBef>
              <a:buSzPts val="2200"/>
            </a:pPr>
            <a:r>
              <a:rPr lang="en-US" sz="1600"/>
              <a:t>More mature educational setting</a:t>
            </a:r>
          </a:p>
          <a:p>
            <a:pPr marL="342900">
              <a:spcBef>
                <a:spcPts val="1600"/>
              </a:spcBef>
              <a:buSzPts val="2200"/>
            </a:pPr>
            <a:r>
              <a:rPr lang="en-US" sz="1600"/>
              <a:t>Flexibility in Schedule – full time and part time options; part time requires more logistical planning</a:t>
            </a:r>
          </a:p>
          <a:p>
            <a:pPr marL="342900">
              <a:spcBef>
                <a:spcPts val="1400"/>
              </a:spcBef>
              <a:buSzPts val="2200"/>
            </a:pPr>
            <a:r>
              <a:rPr lang="en-US" sz="1600"/>
              <a:t>Faster Pace – entire year of HS curriculum packed into a 5 credit, 10-week RST class. </a:t>
            </a:r>
          </a:p>
          <a:p>
            <a:pPr marL="342900">
              <a:spcBef>
                <a:spcPts val="1400"/>
              </a:spcBef>
              <a:buSzPts val="2200"/>
            </a:pPr>
            <a:r>
              <a:rPr lang="en-US" sz="1600"/>
              <a:t>Earning more HS credit in a year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oogle Shape;114;p22">
            <a:extLst>
              <a:ext uri="{FF2B5EF4-FFF2-40B4-BE49-F238E27FC236}">
                <a16:creationId xmlns:a16="http://schemas.microsoft.com/office/drawing/2014/main" id="{30BA5D59-0273-4694-AA12-796C53004D0A}"/>
              </a:ext>
            </a:extLst>
          </p:cNvPr>
          <p:cNvPicPr preferRelativeResize="0"/>
          <p:nvPr/>
        </p:nvPicPr>
        <p:blipFill rotWithShape="1">
          <a:blip r:embed="rId5"/>
          <a:srcRect b="15200"/>
          <a:stretch/>
        </p:blipFill>
        <p:spPr>
          <a:xfrm>
            <a:off x="7075967" y="1897680"/>
            <a:ext cx="4170530" cy="3094532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7254557-279A-4815-AA40-0B6491EE6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104"/>
    </mc:Choice>
    <mc:Fallback xmlns="">
      <p:transition spd="slow" advTm="236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>
            <a:extLst>
              <a:ext uri="{FF2B5EF4-FFF2-40B4-BE49-F238E27FC236}">
                <a16:creationId xmlns:a16="http://schemas.microsoft.com/office/drawing/2014/main" id="{40F98AF7-5E2C-4A17-83CE-AB418D55D0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7712" r="30052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17" name="Google Shape;117;p5"/>
          <p:cNvSpPr txBox="1"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</a:pPr>
            <a:r>
              <a:rPr lang="en-US">
                <a:solidFill>
                  <a:srgbClr val="000000"/>
                </a:solidFill>
              </a:rPr>
              <a:t>THINGS TO CONSIDER</a:t>
            </a:r>
          </a:p>
        </p:txBody>
      </p:sp>
      <p:sp>
        <p:nvSpPr>
          <p:cNvPr id="127" name="Google Shape;118;p5"/>
          <p:cNvSpPr txBox="1">
            <a:spLocks noGrp="1"/>
          </p:cNvSpPr>
          <p:nvPr>
            <p:ph type="body" idx="1"/>
          </p:nvPr>
        </p:nvSpPr>
        <p:spPr>
          <a:xfrm>
            <a:off x="804997" y="2272143"/>
            <a:ext cx="4706803" cy="4135193"/>
          </a:xfrm>
          <a:prstGeom prst="rect">
            <a:avLst/>
          </a:prstGeom>
        </p:spPr>
        <p:txBody>
          <a:bodyPr spcFirstLastPara="1" lIns="45700" tIns="45700" rIns="45700" bIns="45700" anchor="ctr" anchorCtr="0">
            <a:normAutofit fontScale="925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1700" b="1">
                <a:solidFill>
                  <a:srgbClr val="000000"/>
                </a:solidFill>
              </a:rPr>
              <a:t>Maturity and independence is essential </a:t>
            </a:r>
            <a:endParaRPr sz="1700" b="1">
              <a:solidFill>
                <a:srgbClr val="000000"/>
              </a:solidFill>
            </a:endParaRPr>
          </a:p>
          <a:p>
            <a:pPr marL="413385" lvl="1" indent="-285750" rtl="0">
              <a:spcBef>
                <a:spcPts val="40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Ø"/>
            </a:pPr>
            <a:r>
              <a:rPr lang="en-US" sz="1400">
                <a:solidFill>
                  <a:srgbClr val="000000"/>
                </a:solidFill>
              </a:rPr>
              <a:t>Greater responsibility </a:t>
            </a:r>
            <a:endParaRPr lang="en-US" sz="1400">
              <a:solidFill>
                <a:srgbClr val="000000"/>
              </a:solidFill>
              <a:cs typeface="Calibri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SzPts val="2200"/>
              <a:buNone/>
            </a:pPr>
            <a:r>
              <a:rPr lang="en-US" sz="1700" b="1">
                <a:solidFill>
                  <a:srgbClr val="000000"/>
                </a:solidFill>
              </a:rPr>
              <a:t>Students pay for books &amp; fees</a:t>
            </a:r>
            <a:endParaRPr sz="1700" b="1">
              <a:solidFill>
                <a:srgbClr val="000000"/>
              </a:solidFill>
            </a:endParaRPr>
          </a:p>
          <a:p>
            <a:pPr marL="413385" lvl="1" indent="-285750" rtl="0">
              <a:spcBef>
                <a:spcPts val="40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Ø"/>
            </a:pPr>
            <a:r>
              <a:rPr lang="en-US" sz="1400">
                <a:solidFill>
                  <a:srgbClr val="000000"/>
                </a:solidFill>
              </a:rPr>
              <a:t>Assistance with fees and books for students on free or reduced lunch</a:t>
            </a:r>
            <a:endParaRPr sz="1400">
              <a:solidFill>
                <a:srgbClr val="000000"/>
              </a:solidFill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SzPts val="2200"/>
              <a:buNone/>
            </a:pPr>
            <a:r>
              <a:rPr lang="en-US" sz="1700" b="1">
                <a:solidFill>
                  <a:srgbClr val="000000"/>
                </a:solidFill>
              </a:rPr>
              <a:t>Transportation is student's responsibility </a:t>
            </a:r>
            <a:endParaRPr sz="1700" b="1">
              <a:solidFill>
                <a:srgbClr val="000000"/>
              </a:solidFill>
            </a:endParaRPr>
          </a:p>
          <a:p>
            <a:pPr marL="0" lvl="0" indent="0" rtl="0">
              <a:spcBef>
                <a:spcPts val="1400"/>
              </a:spcBef>
              <a:spcAft>
                <a:spcPts val="0"/>
              </a:spcAft>
              <a:buSzPts val="2200"/>
              <a:buNone/>
            </a:pPr>
            <a:r>
              <a:rPr lang="en-US" sz="1700" b="1">
                <a:solidFill>
                  <a:srgbClr val="000000"/>
                </a:solidFill>
              </a:rPr>
              <a:t>College Credit does not transfer to all schools</a:t>
            </a:r>
            <a:endParaRPr sz="1700" b="1">
              <a:solidFill>
                <a:srgbClr val="000000"/>
              </a:solidFill>
            </a:endParaRPr>
          </a:p>
          <a:p>
            <a:pPr marL="413385" lvl="1" indent="-285750">
              <a:spcBef>
                <a:spcPts val="400"/>
              </a:spcBef>
              <a:buSzPts val="1800"/>
              <a:buFont typeface="Wingdings" panose="05000000000000000000" pitchFamily="2" charset="2"/>
              <a:buChar char="Ø"/>
            </a:pPr>
            <a:r>
              <a:rPr lang="en-US" sz="1400">
                <a:solidFill>
                  <a:srgbClr val="000000"/>
                </a:solidFill>
              </a:rPr>
              <a:t>May not transfer to out-of-state or private schools </a:t>
            </a:r>
            <a:endParaRPr sz="1400">
              <a:solidFill>
                <a:srgbClr val="000000"/>
              </a:solidFill>
            </a:endParaRPr>
          </a:p>
          <a:p>
            <a:pPr marL="0" lvl="0" indent="0" rtl="0">
              <a:spcBef>
                <a:spcPts val="1400"/>
              </a:spcBef>
              <a:spcAft>
                <a:spcPts val="0"/>
              </a:spcAft>
              <a:buSzPts val="2200"/>
              <a:buNone/>
            </a:pPr>
            <a:r>
              <a:rPr lang="en-US" sz="1700" b="1">
                <a:solidFill>
                  <a:srgbClr val="000000"/>
                </a:solidFill>
              </a:rPr>
              <a:t>Different breaks/time schedules</a:t>
            </a:r>
            <a:endParaRPr lang="en-US" sz="1700" b="1">
              <a:solidFill>
                <a:srgbClr val="000000"/>
              </a:solidFill>
              <a:cs typeface="Calibri"/>
            </a:endParaRPr>
          </a:p>
          <a:p>
            <a:pPr marL="0" indent="0">
              <a:spcBef>
                <a:spcPts val="1400"/>
              </a:spcBef>
              <a:buSzPts val="2200"/>
              <a:buNone/>
            </a:pPr>
            <a:r>
              <a:rPr lang="en-US" sz="1700" b="1">
                <a:solidFill>
                  <a:srgbClr val="000000"/>
                </a:solidFill>
              </a:rPr>
              <a:t>Parents do NOT have access to grades or attendance </a:t>
            </a:r>
          </a:p>
          <a:p>
            <a:pPr marL="0" indent="0">
              <a:spcBef>
                <a:spcPts val="1400"/>
              </a:spcBef>
              <a:buSzPts val="2200"/>
              <a:buNone/>
            </a:pPr>
            <a:r>
              <a:rPr lang="en-US" sz="1700" b="1">
                <a:solidFill>
                  <a:srgbClr val="000000"/>
                </a:solidFill>
                <a:cs typeface="Calibri"/>
              </a:rPr>
              <a:t>This will start your college transcript</a:t>
            </a:r>
          </a:p>
          <a:p>
            <a:pPr marL="0" indent="0">
              <a:spcBef>
                <a:spcPts val="1400"/>
              </a:spcBef>
              <a:buSzPts val="2200"/>
              <a:buNone/>
            </a:pPr>
            <a:r>
              <a:rPr lang="en-US" sz="1700" b="1">
                <a:solidFill>
                  <a:srgbClr val="000000"/>
                </a:solidFill>
                <a:cs typeface="Calibri"/>
              </a:rPr>
              <a:t>WIAA sports eligibility (grades and minimum credits)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E35AB8F-637E-79FB-C0CC-30D0FDD726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61"/>
    </mc:Choice>
    <mc:Fallback xmlns="">
      <p:transition spd="slow" advTm="111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3B097C5-8673-4BA3-9F9D-D5903C1AC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The Academic Guidance Partnership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3D45405-926D-49B0-A3B6-B6FC6F225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 b="1"/>
              <a:t>Your High school Counselor will…	</a:t>
            </a:r>
          </a:p>
          <a:p>
            <a:pPr marL="285750" indent="-285750">
              <a:buFont typeface="Wingdings" panose="020B0604020202020204" pitchFamily="34" charset="0"/>
              <a:buChar char="ü"/>
            </a:pPr>
            <a:r>
              <a:rPr lang="en-US" sz="1800"/>
              <a:t>Help you plan your high school graduation</a:t>
            </a:r>
            <a:endParaRPr lang="en-US" sz="1800">
              <a:cs typeface="Calibri"/>
            </a:endParaRPr>
          </a:p>
          <a:p>
            <a:pPr marL="285750" indent="-285750">
              <a:buFont typeface="Wingdings" panose="020B0604020202020204" pitchFamily="34" charset="0"/>
              <a:buChar char="ü"/>
            </a:pPr>
            <a:r>
              <a:rPr lang="en-US" sz="1800">
                <a:cs typeface="Calibri"/>
              </a:rPr>
              <a:t>Meet with you every quarter to go over graduation requirements and suggest classes for registration</a:t>
            </a:r>
          </a:p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r>
              <a:rPr lang="en-US" sz="1800" b="1"/>
              <a:t>Your RS College Advisor will…</a:t>
            </a:r>
            <a:endParaRPr lang="en-US" sz="1800" b="1">
              <a:cs typeface="Calibri"/>
            </a:endParaRPr>
          </a:p>
          <a:p>
            <a:pPr marL="0" indent="0">
              <a:buNone/>
            </a:pPr>
            <a:r>
              <a:rPr lang="en-US" sz="1800"/>
              <a:t>Help you make college plans, including</a:t>
            </a:r>
            <a:endParaRPr lang="en-US" sz="1800">
              <a:cs typeface="Calibri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800"/>
              <a:t>AA/AS degree planning</a:t>
            </a:r>
            <a:endParaRPr lang="en-US" sz="1800">
              <a:cs typeface="Calibri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800"/>
              <a:t>Courses that can transfer to 4-year university </a:t>
            </a:r>
            <a:endParaRPr lang="en-US" sz="1800">
              <a:cs typeface="Calibri"/>
            </a:endParaRPr>
          </a:p>
        </p:txBody>
      </p:sp>
      <p:pic>
        <p:nvPicPr>
          <p:cNvPr id="9" name="Picture 8" descr="Glasses on top of a book">
            <a:extLst>
              <a:ext uri="{FF2B5EF4-FFF2-40B4-BE49-F238E27FC236}">
                <a16:creationId xmlns:a16="http://schemas.microsoft.com/office/drawing/2014/main" id="{7814F01E-09FC-49AC-B7E4-13DE513E1A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86" r="31826" b="-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E3325F4-08FE-3179-CF48-4F7EEEA3A5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5915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31"/>
    </mc:Choice>
    <mc:Fallback xmlns="">
      <p:transition spd="slow" advTm="66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3371F5-FEDE-4627-9C85-0454AD9A0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en" sz="5200" b="1">
                <a:latin typeface="Just Another Hand"/>
                <a:ea typeface="Just Another Hand"/>
                <a:cs typeface="Just Another Hand"/>
                <a:sym typeface="Just Another Hand"/>
              </a:rPr>
              <a:t>What </a:t>
            </a:r>
            <a:br>
              <a:rPr lang="en" sz="5200" b="1">
                <a:latin typeface="Just Another Hand"/>
                <a:ea typeface="Just Another Hand"/>
                <a:cs typeface="Just Another Hand"/>
                <a:sym typeface="Just Another Hand"/>
              </a:rPr>
            </a:br>
            <a:r>
              <a:rPr lang="en" sz="5200" b="1">
                <a:latin typeface="Just Another Hand"/>
                <a:ea typeface="Just Another Hand"/>
                <a:cs typeface="Just Another Hand"/>
                <a:sym typeface="Just Another Hand"/>
              </a:rPr>
              <a:t>kind of classes will I be taking?</a:t>
            </a:r>
            <a:endParaRPr lang="en-US" sz="5200"/>
          </a:p>
        </p:txBody>
      </p:sp>
      <p:graphicFrame>
        <p:nvGraphicFramePr>
          <p:cNvPr id="49" name="Content Placeholder 2">
            <a:extLst>
              <a:ext uri="{FF2B5EF4-FFF2-40B4-BE49-F238E27FC236}">
                <a16:creationId xmlns:a16="http://schemas.microsoft.com/office/drawing/2014/main" id="{76D00258-FCFB-4AB1-BB52-C19275D1B9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5382291"/>
              </p:ext>
            </p:extLst>
          </p:nvPr>
        </p:nvGraphicFramePr>
        <p:xfrm>
          <a:off x="4880296" y="586774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56FF318-27C5-210F-7CF8-4ACB892548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230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396"/>
    </mc:Choice>
    <mc:Fallback xmlns="">
      <p:transition spd="slow" advTm="117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47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1A9CC9-282F-479A-BDAD-1205BBD48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CREDITS</a:t>
            </a:r>
          </a:p>
        </p:txBody>
      </p:sp>
      <p:cxnSp>
        <p:nvCxnSpPr>
          <p:cNvPr id="59" name="Straight Connector 49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Different coloured organisers">
            <a:extLst>
              <a:ext uri="{FF2B5EF4-FFF2-40B4-BE49-F238E27FC236}">
                <a16:creationId xmlns:a16="http://schemas.microsoft.com/office/drawing/2014/main" id="{B09798CA-F702-42D5-AA69-B677E9AA95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160" r="29338"/>
          <a:stretch/>
        </p:blipFill>
        <p:spPr>
          <a:xfrm>
            <a:off x="317635" y="303148"/>
            <a:ext cx="3640063" cy="59915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CBDC7E5-B9C3-4669-B065-B81CDC4C1C1A}"/>
              </a:ext>
            </a:extLst>
          </p:cNvPr>
          <p:cNvSpPr txBox="1"/>
          <p:nvPr/>
        </p:nvSpPr>
        <p:spPr>
          <a:xfrm>
            <a:off x="5142571" y="5662961"/>
            <a:ext cx="625157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cs typeface="Calibri"/>
              </a:rPr>
              <a:t>Course Equivalencies found on CHS Counseling Website under Running Start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4F33C8-DB24-ABE8-5AE5-F5DD271B29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1921" y="732546"/>
            <a:ext cx="3246397" cy="18442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5ED8AC-6A61-3969-212A-8A1EB769D076}"/>
              </a:ext>
            </a:extLst>
          </p:cNvPr>
          <p:cNvSpPr txBox="1"/>
          <p:nvPr/>
        </p:nvSpPr>
        <p:spPr>
          <a:xfrm>
            <a:off x="7598064" y="525564"/>
            <a:ext cx="42763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/>
              <a:t>There are three quarters per school year, Fall, Winter, Spring.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/>
              <a:t>Full-time RS students are eligible for 21 tuition free credits per quarter, 15 credits is a full-time load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/>
              <a:t>The number of tuition free credits part-time students are eligible for is dependent on the number of courses enrolled in at high school. 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679EC1F-C62E-6FF7-9B6A-6E7765536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1722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81"/>
    </mc:Choice>
    <mc:Fallback xmlns="">
      <p:transition spd="slow" advTm="48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A0F18BA5-B093-42D1-AF68-4B1CF24802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8624023"/>
              </p:ext>
            </p:extLst>
          </p:nvPr>
        </p:nvGraphicFramePr>
        <p:xfrm>
          <a:off x="4038600" y="3455988"/>
          <a:ext cx="7186611" cy="2435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5537">
                  <a:extLst>
                    <a:ext uri="{9D8B030D-6E8A-4147-A177-3AD203B41FA5}">
                      <a16:colId xmlns:a16="http://schemas.microsoft.com/office/drawing/2014/main" val="3331506620"/>
                    </a:ext>
                  </a:extLst>
                </a:gridCol>
                <a:gridCol w="2395537">
                  <a:extLst>
                    <a:ext uri="{9D8B030D-6E8A-4147-A177-3AD203B41FA5}">
                      <a16:colId xmlns:a16="http://schemas.microsoft.com/office/drawing/2014/main" val="1230820433"/>
                    </a:ext>
                  </a:extLst>
                </a:gridCol>
                <a:gridCol w="2395537">
                  <a:extLst>
                    <a:ext uri="{9D8B030D-6E8A-4147-A177-3AD203B41FA5}">
                      <a16:colId xmlns:a16="http://schemas.microsoft.com/office/drawing/2014/main" val="2751082645"/>
                    </a:ext>
                  </a:extLst>
                </a:gridCol>
              </a:tblGrid>
              <a:tr h="454025">
                <a:tc>
                  <a:txBody>
                    <a:bodyPr/>
                    <a:lstStyle/>
                    <a:p>
                      <a:r>
                        <a:rPr lang="en-US" sz="2000"/>
                        <a:t>Senior Fall</a:t>
                      </a:r>
                    </a:p>
                  </a:txBody>
                  <a:tcPr marL="103187" marR="103187" marT="51594" marB="51594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Senior Winter</a:t>
                      </a:r>
                    </a:p>
                  </a:txBody>
                  <a:tcPr marL="103187" marR="103187" marT="51594" marB="51594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Senior Spring</a:t>
                      </a:r>
                    </a:p>
                  </a:txBody>
                  <a:tcPr marL="103187" marR="103187" marT="51594" marB="51594"/>
                </a:tc>
                <a:extLst>
                  <a:ext uri="{0D108BD9-81ED-4DB2-BD59-A6C34878D82A}">
                    <a16:rowId xmlns:a16="http://schemas.microsoft.com/office/drawing/2014/main" val="2757905159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r>
                        <a:rPr lang="en-US" sz="2000"/>
                        <a:t>Intro to Poetry (5)</a:t>
                      </a:r>
                    </a:p>
                  </a:txBody>
                  <a:tcPr marL="103187" marR="103187" marT="51594" marB="51594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Political Sci  (5)</a:t>
                      </a:r>
                    </a:p>
                  </a:txBody>
                  <a:tcPr marL="103187" marR="103187" marT="51594" marB="51594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Self Defense (2)</a:t>
                      </a:r>
                    </a:p>
                  </a:txBody>
                  <a:tcPr marL="103187" marR="103187" marT="51594" marB="51594"/>
                </a:tc>
                <a:extLst>
                  <a:ext uri="{0D108BD9-81ED-4DB2-BD59-A6C34878D82A}">
                    <a16:rowId xmlns:a16="http://schemas.microsoft.com/office/drawing/2014/main" val="516878361"/>
                  </a:ext>
                </a:extLst>
              </a:tr>
              <a:tr h="763587">
                <a:tc>
                  <a:txBody>
                    <a:bodyPr/>
                    <a:lstStyle/>
                    <a:p>
                      <a:r>
                        <a:rPr lang="en-US" sz="2000"/>
                        <a:t>Stats (5)</a:t>
                      </a:r>
                    </a:p>
                  </a:txBody>
                  <a:tcPr marL="103187" marR="103187" marT="51594" marB="51594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Communications (5)</a:t>
                      </a:r>
                    </a:p>
                  </a:txBody>
                  <a:tcPr marL="103187" marR="103187" marT="51594" marB="51594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Oceanography (6)</a:t>
                      </a:r>
                    </a:p>
                  </a:txBody>
                  <a:tcPr marL="103187" marR="103187" marT="51594" marB="51594"/>
                </a:tc>
                <a:extLst>
                  <a:ext uri="{0D108BD9-81ED-4DB2-BD59-A6C34878D82A}">
                    <a16:rowId xmlns:a16="http://schemas.microsoft.com/office/drawing/2014/main" val="3535833215"/>
                  </a:ext>
                </a:extLst>
              </a:tr>
              <a:tr h="763587">
                <a:tc>
                  <a:txBody>
                    <a:bodyPr/>
                    <a:lstStyle/>
                    <a:p>
                      <a:r>
                        <a:rPr lang="en-US" sz="2000"/>
                        <a:t>ASL 3 (5)</a:t>
                      </a:r>
                    </a:p>
                  </a:txBody>
                  <a:tcPr marL="103187" marR="103187" marT="51594" marB="51594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>
                          <a:latin typeface="Calibri"/>
                        </a:rPr>
                        <a:t>Nutrition 101 (5)</a:t>
                      </a:r>
                      <a:endParaRPr lang="en-US" sz="2000"/>
                    </a:p>
                  </a:txBody>
                  <a:tcPr marL="103187" marR="103187" marT="51594" marB="51594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>
                          <a:latin typeface="Calibri"/>
                        </a:rPr>
                        <a:t>Accounting (5)</a:t>
                      </a:r>
                      <a:endParaRPr lang="en-US" sz="2000"/>
                    </a:p>
                  </a:txBody>
                  <a:tcPr marL="103187" marR="103187" marT="51594" marB="51594"/>
                </a:tc>
                <a:extLst>
                  <a:ext uri="{0D108BD9-81ED-4DB2-BD59-A6C34878D82A}">
                    <a16:rowId xmlns:a16="http://schemas.microsoft.com/office/drawing/2014/main" val="81917652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E4A79C5-1FF5-4E56-8338-BAA2DC23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SAMPLE SCHEDULE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DBE53FD-795A-4928-BACC-66694F3D44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480711"/>
              </p:ext>
            </p:extLst>
          </p:nvPr>
        </p:nvGraphicFramePr>
        <p:xfrm>
          <a:off x="4029307" y="644487"/>
          <a:ext cx="7186611" cy="2610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5537">
                  <a:extLst>
                    <a:ext uri="{9D8B030D-6E8A-4147-A177-3AD203B41FA5}">
                      <a16:colId xmlns:a16="http://schemas.microsoft.com/office/drawing/2014/main" val="3331506620"/>
                    </a:ext>
                  </a:extLst>
                </a:gridCol>
                <a:gridCol w="2395537">
                  <a:extLst>
                    <a:ext uri="{9D8B030D-6E8A-4147-A177-3AD203B41FA5}">
                      <a16:colId xmlns:a16="http://schemas.microsoft.com/office/drawing/2014/main" val="1230820433"/>
                    </a:ext>
                  </a:extLst>
                </a:gridCol>
                <a:gridCol w="2395537">
                  <a:extLst>
                    <a:ext uri="{9D8B030D-6E8A-4147-A177-3AD203B41FA5}">
                      <a16:colId xmlns:a16="http://schemas.microsoft.com/office/drawing/2014/main" val="2751082645"/>
                    </a:ext>
                  </a:extLst>
                </a:gridCol>
              </a:tblGrid>
              <a:tr h="608806">
                <a:tc>
                  <a:txBody>
                    <a:bodyPr/>
                    <a:lstStyle/>
                    <a:p>
                      <a:r>
                        <a:rPr lang="en-US" sz="2200"/>
                        <a:t>Junior Fall</a:t>
                      </a:r>
                    </a:p>
                  </a:txBody>
                  <a:tcPr marL="113175" marR="113175" marT="56588" marB="56588"/>
                </a:tc>
                <a:tc>
                  <a:txBody>
                    <a:bodyPr/>
                    <a:lstStyle/>
                    <a:p>
                      <a:r>
                        <a:rPr lang="en-US" sz="2200"/>
                        <a:t>Junior Winter</a:t>
                      </a:r>
                    </a:p>
                  </a:txBody>
                  <a:tcPr marL="113175" marR="113175" marT="56588" marB="56588"/>
                </a:tc>
                <a:tc>
                  <a:txBody>
                    <a:bodyPr/>
                    <a:lstStyle/>
                    <a:p>
                      <a:r>
                        <a:rPr lang="en-US" sz="2200"/>
                        <a:t>Junior Spring</a:t>
                      </a:r>
                    </a:p>
                  </a:txBody>
                  <a:tcPr marL="113175" marR="113175" marT="56588" marB="56588"/>
                </a:tc>
                <a:extLst>
                  <a:ext uri="{0D108BD9-81ED-4DB2-BD59-A6C34878D82A}">
                    <a16:rowId xmlns:a16="http://schemas.microsoft.com/office/drawing/2014/main" val="2757905159"/>
                  </a:ext>
                </a:extLst>
              </a:tr>
              <a:tr h="608806">
                <a:tc>
                  <a:txBody>
                    <a:bodyPr/>
                    <a:lstStyle/>
                    <a:p>
                      <a:r>
                        <a:rPr lang="en-US" sz="2200"/>
                        <a:t>English 101 (5)</a:t>
                      </a:r>
                    </a:p>
                  </a:txBody>
                  <a:tcPr marL="113175" marR="113175" marT="56588" marB="56588"/>
                </a:tc>
                <a:tc>
                  <a:txBody>
                    <a:bodyPr/>
                    <a:lstStyle/>
                    <a:p>
                      <a:r>
                        <a:rPr lang="en-US" sz="2200"/>
                        <a:t>Pre Calc (5)</a:t>
                      </a:r>
                    </a:p>
                  </a:txBody>
                  <a:tcPr marL="113175" marR="113175" marT="56588" marB="56588"/>
                </a:tc>
                <a:tc>
                  <a:txBody>
                    <a:bodyPr/>
                    <a:lstStyle/>
                    <a:p>
                      <a:r>
                        <a:rPr lang="en-US" sz="2200"/>
                        <a:t>Chemistry (6)</a:t>
                      </a:r>
                    </a:p>
                  </a:txBody>
                  <a:tcPr marL="113175" marR="113175" marT="56588" marB="56588"/>
                </a:tc>
                <a:extLst>
                  <a:ext uri="{0D108BD9-81ED-4DB2-BD59-A6C34878D82A}">
                    <a16:rowId xmlns:a16="http://schemas.microsoft.com/office/drawing/2014/main" val="516878361"/>
                  </a:ext>
                </a:extLst>
              </a:tr>
              <a:tr h="608806">
                <a:tc>
                  <a:txBody>
                    <a:bodyPr/>
                    <a:lstStyle/>
                    <a:p>
                      <a:r>
                        <a:rPr lang="en-US" sz="2200"/>
                        <a:t>US History (5)</a:t>
                      </a:r>
                    </a:p>
                  </a:txBody>
                  <a:tcPr marL="113175" marR="113175" marT="56588" marB="56588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200" b="0" i="0" u="none" strike="noStrike" noProof="0">
                          <a:latin typeface="Calibri"/>
                        </a:rPr>
                        <a:t>Psychology (5)</a:t>
                      </a:r>
                      <a:endParaRPr lang="en-US" sz="2200"/>
                    </a:p>
                  </a:txBody>
                  <a:tcPr marL="113175" marR="113175" marT="56588" marB="56588"/>
                </a:tc>
                <a:tc>
                  <a:txBody>
                    <a:bodyPr/>
                    <a:lstStyle/>
                    <a:p>
                      <a:r>
                        <a:rPr lang="en-US" sz="2200"/>
                        <a:t>Yoga (2)</a:t>
                      </a:r>
                    </a:p>
                  </a:txBody>
                  <a:tcPr marL="113175" marR="113175" marT="56588" marB="56588"/>
                </a:tc>
                <a:extLst>
                  <a:ext uri="{0D108BD9-81ED-4DB2-BD59-A6C34878D82A}">
                    <a16:rowId xmlns:a16="http://schemas.microsoft.com/office/drawing/2014/main" val="3535833215"/>
                  </a:ext>
                </a:extLst>
              </a:tr>
              <a:tr h="60880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200" b="0" i="0" u="none" strike="noStrike" noProof="0">
                          <a:latin typeface="Calibri"/>
                        </a:rPr>
                        <a:t>ASL 1 (5)</a:t>
                      </a:r>
                      <a:endParaRPr lang="en-US" sz="2200"/>
                    </a:p>
                  </a:txBody>
                  <a:tcPr marL="113175" marR="113175" marT="56588" marB="56588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0" i="0" u="none" strike="noStrike" noProof="0">
                          <a:latin typeface="Calibri"/>
                        </a:rPr>
                        <a:t>ASL 2 (5)</a:t>
                      </a:r>
                    </a:p>
                    <a:p>
                      <a:pPr lvl="0">
                        <a:buNone/>
                      </a:pPr>
                      <a:endParaRPr lang="en-US" sz="2200"/>
                    </a:p>
                  </a:txBody>
                  <a:tcPr marL="113175" marR="113175" marT="56588" marB="56588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200" b="0" i="0" u="none" strike="noStrike" noProof="0">
                          <a:latin typeface="Calibri"/>
                        </a:rPr>
                        <a:t>Criminal Law (5)</a:t>
                      </a:r>
                      <a:endParaRPr lang="en-US" sz="2200"/>
                    </a:p>
                  </a:txBody>
                  <a:tcPr marL="113175" marR="113175" marT="56588" marB="56588"/>
                </a:tc>
                <a:extLst>
                  <a:ext uri="{0D108BD9-81ED-4DB2-BD59-A6C34878D82A}">
                    <a16:rowId xmlns:a16="http://schemas.microsoft.com/office/drawing/2014/main" val="819176526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B23BC76-1F38-A193-9FC5-0086F5D88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0667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81"/>
    </mc:Choice>
    <mc:Fallback xmlns="">
      <p:transition spd="slow" advTm="84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28">
            <a:extLst>
              <a:ext uri="{FF2B5EF4-FFF2-40B4-BE49-F238E27FC236}">
                <a16:creationId xmlns:a16="http://schemas.microsoft.com/office/drawing/2014/main" id="{2CB6C291-6CAF-46DF-ACFF-AADF0FD03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6" name="Picture 130">
            <a:extLst>
              <a:ext uri="{FF2B5EF4-FFF2-40B4-BE49-F238E27FC236}">
                <a16:creationId xmlns:a16="http://schemas.microsoft.com/office/drawing/2014/main" id="{63C11A00-A2A3-417C-B33D-DC753ED7C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t="3964" r="3964" b="3964"/>
          <a:stretch>
            <a:fillRect/>
          </a:stretch>
        </p:blipFill>
        <p:spPr>
          <a:xfrm>
            <a:off x="0" y="1"/>
            <a:ext cx="12192000" cy="6857998"/>
          </a:xfrm>
          <a:custGeom>
            <a:avLst/>
            <a:gdLst>
              <a:gd name="connsiteX0" fmla="*/ 0 w 12192000"/>
              <a:gd name="connsiteY0" fmla="*/ 0 h 6857998"/>
              <a:gd name="connsiteX1" fmla="*/ 12192000 w 12192000"/>
              <a:gd name="connsiteY1" fmla="*/ 0 h 6857998"/>
              <a:gd name="connsiteX2" fmla="*/ 12192000 w 12192000"/>
              <a:gd name="connsiteY2" fmla="*/ 6857998 h 6857998"/>
              <a:gd name="connsiteX3" fmla="*/ 0 w 12192000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8">
                <a:moveTo>
                  <a:pt x="0" y="0"/>
                </a:moveTo>
                <a:lnTo>
                  <a:pt x="12192000" y="0"/>
                </a:lnTo>
                <a:lnTo>
                  <a:pt x="12192000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123" name="Google Shape;123;p6"/>
          <p:cNvSpPr txBox="1">
            <a:spLocks noGrp="1"/>
          </p:cNvSpPr>
          <p:nvPr>
            <p:ph type="title"/>
          </p:nvPr>
        </p:nvSpPr>
        <p:spPr>
          <a:xfrm>
            <a:off x="2618437" y="991262"/>
            <a:ext cx="6955124" cy="1066802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</a:pPr>
            <a:r>
              <a:rPr lang="en-US" sz="4000">
                <a:solidFill>
                  <a:srgbClr val="FFFF00"/>
                </a:solidFill>
              </a:rPr>
              <a:t>1st PRIORITY: HIGH SCHOOL</a:t>
            </a:r>
          </a:p>
        </p:txBody>
      </p:sp>
      <p:sp>
        <p:nvSpPr>
          <p:cNvPr id="124" name="Google Shape;124;p6"/>
          <p:cNvSpPr txBox="1">
            <a:spLocks noGrp="1"/>
          </p:cNvSpPr>
          <p:nvPr>
            <p:ph type="body" idx="1"/>
          </p:nvPr>
        </p:nvSpPr>
        <p:spPr>
          <a:xfrm>
            <a:off x="2618437" y="2371725"/>
            <a:ext cx="6955124" cy="3038475"/>
          </a:xfrm>
          <a:prstGeom prst="rect">
            <a:avLst/>
          </a:prstGeom>
        </p:spPr>
        <p:txBody>
          <a:bodyPr spcFirstLastPara="1" lIns="45700" tIns="45700" rIns="45700" bIns="45700" anchor="t" anchorCtr="0">
            <a:normAutofit/>
          </a:bodyPr>
          <a:lstStyle/>
          <a:p>
            <a:pPr marL="91440" lvl="0" indent="-139700" rtl="0">
              <a:spcBef>
                <a:spcPts val="0"/>
              </a:spcBef>
              <a:spcAft>
                <a:spcPts val="0"/>
              </a:spcAft>
              <a:buSzPts val="2200"/>
              <a:buChar char=" "/>
            </a:pPr>
            <a:r>
              <a:rPr lang="en-US" sz="1900">
                <a:solidFill>
                  <a:srgbClr val="FFFFFF"/>
                </a:solidFill>
              </a:rPr>
              <a:t>College course schedule cannot interfere with high school schedule </a:t>
            </a:r>
          </a:p>
          <a:p>
            <a:pPr marL="413385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FFFFFF"/>
                </a:solidFill>
              </a:rPr>
              <a:t>Especially applicable for part-time students </a:t>
            </a:r>
            <a:endParaRPr lang="en-US" sz="1900">
              <a:solidFill>
                <a:srgbClr val="FFFFFF"/>
              </a:solidFill>
              <a:cs typeface="Calibri"/>
            </a:endParaRPr>
          </a:p>
          <a:p>
            <a:pPr marL="41338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FFFFFF"/>
                </a:solidFill>
              </a:rPr>
              <a:t>Attendance policy still applies for any CHS class you are enrolled in </a:t>
            </a:r>
            <a:endParaRPr lang="en-US" sz="1900">
              <a:solidFill>
                <a:srgbClr val="FFFFFF"/>
              </a:solidFill>
              <a:cs typeface="Calibri"/>
            </a:endParaRPr>
          </a:p>
          <a:p>
            <a:pPr marL="41338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FFFFFF"/>
                </a:solidFill>
              </a:rPr>
              <a:t>Don't register for a RS class which conflicts with your HS schedule </a:t>
            </a:r>
            <a:endParaRPr lang="en-US" sz="1900">
              <a:solidFill>
                <a:srgbClr val="FFFFFF"/>
              </a:solidFill>
              <a:cs typeface="Calibri"/>
            </a:endParaRPr>
          </a:p>
          <a:p>
            <a:pPr marL="264795" lvl="1" indent="-22860" rtl="0"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lang="en-US" sz="1900">
              <a:solidFill>
                <a:srgbClr val="FFFFFF"/>
              </a:solidFill>
            </a:endParaRPr>
          </a:p>
          <a:p>
            <a:pPr marL="127635" lvl="1" indent="0" rtl="0"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rPr lang="en-US" sz="1900">
                <a:solidFill>
                  <a:srgbClr val="FFFFFF"/>
                </a:solidFill>
              </a:rPr>
              <a:t>Students must meet all high school graduation requirements as their first scheduling priority.</a:t>
            </a:r>
            <a:endParaRPr lang="en-US" sz="190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E075698-7A50-D70E-4AB7-246C6A21C8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75367"/>
    </mc:Choice>
    <mc:Fallback xmlns="">
      <p:transition spd="slow" advTm="75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748</Words>
  <Application>Microsoft Office PowerPoint</Application>
  <PresentationFormat>Widescreen</PresentationFormat>
  <Paragraphs>131</Paragraphs>
  <Slides>12</Slides>
  <Notes>12</Notes>
  <HiddenSlides>3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Just Another Hand</vt:lpstr>
      <vt:lpstr>Twentieth Century</vt:lpstr>
      <vt:lpstr>Wingdings</vt:lpstr>
      <vt:lpstr>Office Theme</vt:lpstr>
      <vt:lpstr>Running Start Informational  Meeting</vt:lpstr>
      <vt:lpstr>WHAT IS RUNNING START?</vt:lpstr>
      <vt:lpstr>ADVANTAGES </vt:lpstr>
      <vt:lpstr>THINGS TO CONSIDER</vt:lpstr>
      <vt:lpstr>The Academic Guidance Partnership</vt:lpstr>
      <vt:lpstr>What  kind of classes will I be taking?</vt:lpstr>
      <vt:lpstr>CREDITS</vt:lpstr>
      <vt:lpstr>SAMPLE SCHEDULE</vt:lpstr>
      <vt:lpstr>1st PRIORITY: HIGH SCHOOL</vt:lpstr>
      <vt:lpstr>NEXT STEPS</vt:lpstr>
      <vt:lpstr>Fall '24 Class Registration Begins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RUNNING START</dc:title>
  <dc:creator>Margaret Russ</dc:creator>
  <cp:lastModifiedBy>Wendy Scott</cp:lastModifiedBy>
  <cp:revision>2</cp:revision>
  <dcterms:created xsi:type="dcterms:W3CDTF">2021-02-03T19:06:35Z</dcterms:created>
  <dcterms:modified xsi:type="dcterms:W3CDTF">2024-02-27T20:14:12Z</dcterms:modified>
</cp:coreProperties>
</file>