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8"/>
  </p:notesMasterIdLst>
  <p:sldIdLst>
    <p:sldId id="256" r:id="rId2"/>
    <p:sldId id="257" r:id="rId3"/>
    <p:sldId id="258" r:id="rId4"/>
    <p:sldId id="406" r:id="rId5"/>
    <p:sldId id="379" r:id="rId6"/>
    <p:sldId id="261" r:id="rId7"/>
    <p:sldId id="394" r:id="rId8"/>
    <p:sldId id="402" r:id="rId9"/>
    <p:sldId id="267" r:id="rId10"/>
    <p:sldId id="405" r:id="rId11"/>
    <p:sldId id="403" r:id="rId12"/>
    <p:sldId id="410" r:id="rId13"/>
    <p:sldId id="400" r:id="rId14"/>
    <p:sldId id="310" r:id="rId15"/>
    <p:sldId id="268" r:id="rId16"/>
    <p:sldId id="401" r:id="rId17"/>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0000"/>
    <a:srgbClr val="3C7B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BC919-96CC-4BB2-9987-CE58AA09E64E}" v="1" dt="2024-02-22T18:49:53.370"/>
    <p1510:client id="{44BEB1F7-7AE9-40D8-8E24-467C84A84FB8}" v="2" dt="2024-02-23T02:42:14.112"/>
    <p1510:client id="{CF369CEB-E725-4A4A-A340-1D86B5F385D2}" v="72" dt="2024-02-23T01:31:16.627"/>
    <p1510:client id="{F21C00CA-2FCD-4352-B4C6-14B74A5495E0}" v="779" dt="2024-02-22T22:07:43.7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995EAC-5D00-4ABF-8D14-2A8A9117E72E}" type="doc">
      <dgm:prSet loTypeId="urn:microsoft.com/office/officeart/2016/7/layout/VerticalSolidActionList" loCatId="List" qsTypeId="urn:microsoft.com/office/officeart/2005/8/quickstyle/simple2" qsCatId="simple" csTypeId="urn:microsoft.com/office/officeart/2005/8/colors/colorful5" csCatId="colorful"/>
      <dgm:spPr/>
      <dgm:t>
        <a:bodyPr/>
        <a:lstStyle/>
        <a:p>
          <a:endParaRPr lang="en-US"/>
        </a:p>
      </dgm:t>
    </dgm:pt>
    <dgm:pt modelId="{3CDADBC6-A87E-4695-9005-A1AB03F76EE7}">
      <dgm:prSet/>
      <dgm:spPr/>
      <dgm:t>
        <a:bodyPr/>
        <a:lstStyle/>
        <a:p>
          <a:r>
            <a:rPr lang="en-US"/>
            <a:t>Do</a:t>
          </a:r>
        </a:p>
      </dgm:t>
    </dgm:pt>
    <dgm:pt modelId="{29726FDF-0B85-4783-8094-9B529F88D65F}" type="parTrans" cxnId="{11EEB72B-9D7D-4415-A297-B5154193256C}">
      <dgm:prSet/>
      <dgm:spPr/>
      <dgm:t>
        <a:bodyPr/>
        <a:lstStyle/>
        <a:p>
          <a:endParaRPr lang="en-US"/>
        </a:p>
      </dgm:t>
    </dgm:pt>
    <dgm:pt modelId="{B46F5C4B-8B66-42E9-9C35-BDBB44ACDDC9}" type="sibTrans" cxnId="{11EEB72B-9D7D-4415-A297-B5154193256C}">
      <dgm:prSet/>
      <dgm:spPr/>
      <dgm:t>
        <a:bodyPr/>
        <a:lstStyle/>
        <a:p>
          <a:endParaRPr lang="en-US"/>
        </a:p>
      </dgm:t>
    </dgm:pt>
    <dgm:pt modelId="{99BEA253-8AEA-44CC-A734-8ED765297BF8}">
      <dgm:prSet/>
      <dgm:spPr/>
      <dgm:t>
        <a:bodyPr/>
        <a:lstStyle/>
        <a:p>
          <a:r>
            <a:rPr lang="en-US"/>
            <a:t>Do your research</a:t>
          </a:r>
        </a:p>
      </dgm:t>
    </dgm:pt>
    <dgm:pt modelId="{3126793E-07EA-4F07-8522-A9BD02306217}" type="parTrans" cxnId="{5C0C217B-633C-4878-89CE-05A0A8D6CCBD}">
      <dgm:prSet/>
      <dgm:spPr/>
      <dgm:t>
        <a:bodyPr/>
        <a:lstStyle/>
        <a:p>
          <a:endParaRPr lang="en-US"/>
        </a:p>
      </dgm:t>
    </dgm:pt>
    <dgm:pt modelId="{FABF1502-9F67-42A8-9FEE-8918E3EE33D1}" type="sibTrans" cxnId="{5C0C217B-633C-4878-89CE-05A0A8D6CCBD}">
      <dgm:prSet/>
      <dgm:spPr/>
      <dgm:t>
        <a:bodyPr/>
        <a:lstStyle/>
        <a:p>
          <a:endParaRPr lang="en-US"/>
        </a:p>
      </dgm:t>
    </dgm:pt>
    <dgm:pt modelId="{19218AF8-D76B-4AEB-9B1B-076A94581FF1}">
      <dgm:prSet/>
      <dgm:spPr/>
      <dgm:t>
        <a:bodyPr/>
        <a:lstStyle/>
        <a:p>
          <a:r>
            <a:rPr lang="en-US"/>
            <a:t>Keep</a:t>
          </a:r>
        </a:p>
      </dgm:t>
    </dgm:pt>
    <dgm:pt modelId="{C9696DBA-7C8E-47D4-A011-9704E8558980}" type="parTrans" cxnId="{3C56894F-A6FB-47A6-A029-CC8513405F64}">
      <dgm:prSet/>
      <dgm:spPr/>
      <dgm:t>
        <a:bodyPr/>
        <a:lstStyle/>
        <a:p>
          <a:endParaRPr lang="en-US"/>
        </a:p>
      </dgm:t>
    </dgm:pt>
    <dgm:pt modelId="{053C81E6-61FA-456A-9ADB-48F89A426CC4}" type="sibTrans" cxnId="{3C56894F-A6FB-47A6-A029-CC8513405F64}">
      <dgm:prSet/>
      <dgm:spPr/>
      <dgm:t>
        <a:bodyPr/>
        <a:lstStyle/>
        <a:p>
          <a:endParaRPr lang="en-US"/>
        </a:p>
      </dgm:t>
    </dgm:pt>
    <dgm:pt modelId="{8CFDF853-53AF-4FEE-A934-6A1B0E5AA0AA}">
      <dgm:prSet/>
      <dgm:spPr/>
      <dgm:t>
        <a:bodyPr/>
        <a:lstStyle/>
        <a:p>
          <a:r>
            <a:rPr lang="en-US"/>
            <a:t>Keep track of deadlines and dates</a:t>
          </a:r>
        </a:p>
      </dgm:t>
    </dgm:pt>
    <dgm:pt modelId="{34F62CA2-13CF-46D9-B12B-262B3DBBC3AE}" type="parTrans" cxnId="{D786D1CB-8FB6-4DE1-BAEE-6058A8E6A527}">
      <dgm:prSet/>
      <dgm:spPr/>
      <dgm:t>
        <a:bodyPr/>
        <a:lstStyle/>
        <a:p>
          <a:endParaRPr lang="en-US"/>
        </a:p>
      </dgm:t>
    </dgm:pt>
    <dgm:pt modelId="{0A178DDB-C994-4375-A528-0880FD019644}" type="sibTrans" cxnId="{D786D1CB-8FB6-4DE1-BAEE-6058A8E6A527}">
      <dgm:prSet/>
      <dgm:spPr/>
      <dgm:t>
        <a:bodyPr/>
        <a:lstStyle/>
        <a:p>
          <a:endParaRPr lang="en-US"/>
        </a:p>
      </dgm:t>
    </dgm:pt>
    <dgm:pt modelId="{A96C1053-7399-4473-9A59-F8F05990EF92}">
      <dgm:prSet/>
      <dgm:spPr/>
      <dgm:t>
        <a:bodyPr/>
        <a:lstStyle/>
        <a:p>
          <a:r>
            <a:rPr lang="en-US"/>
            <a:t>Check</a:t>
          </a:r>
        </a:p>
      </dgm:t>
    </dgm:pt>
    <dgm:pt modelId="{8DED3340-A367-4E71-A87F-D0875B09E8EC}" type="parTrans" cxnId="{9F424BFD-3EA5-4201-8D48-2E6E1108EAD3}">
      <dgm:prSet/>
      <dgm:spPr/>
      <dgm:t>
        <a:bodyPr/>
        <a:lstStyle/>
        <a:p>
          <a:endParaRPr lang="en-US"/>
        </a:p>
      </dgm:t>
    </dgm:pt>
    <dgm:pt modelId="{7AEB09AC-887F-49C1-9125-9BE1DB9B1A89}" type="sibTrans" cxnId="{9F424BFD-3EA5-4201-8D48-2E6E1108EAD3}">
      <dgm:prSet/>
      <dgm:spPr/>
      <dgm:t>
        <a:bodyPr/>
        <a:lstStyle/>
        <a:p>
          <a:endParaRPr lang="en-US"/>
        </a:p>
      </dgm:t>
    </dgm:pt>
    <dgm:pt modelId="{89264AAE-8F2D-4604-A313-31B68F3D2AF8}">
      <dgm:prSet/>
      <dgm:spPr/>
      <dgm:t>
        <a:bodyPr/>
        <a:lstStyle/>
        <a:p>
          <a:r>
            <a:rPr lang="en-US"/>
            <a:t>Regularly check emails once you start the process</a:t>
          </a:r>
        </a:p>
      </dgm:t>
    </dgm:pt>
    <dgm:pt modelId="{AE94CBE6-406C-42B8-BD9E-71C61AB92BFF}" type="parTrans" cxnId="{2EC6D20F-DA24-475B-8E8C-485387BA22D4}">
      <dgm:prSet/>
      <dgm:spPr/>
      <dgm:t>
        <a:bodyPr/>
        <a:lstStyle/>
        <a:p>
          <a:endParaRPr lang="en-US"/>
        </a:p>
      </dgm:t>
    </dgm:pt>
    <dgm:pt modelId="{FB609D53-5BBC-4786-8AA2-EB2F87A52EF7}" type="sibTrans" cxnId="{2EC6D20F-DA24-475B-8E8C-485387BA22D4}">
      <dgm:prSet/>
      <dgm:spPr/>
      <dgm:t>
        <a:bodyPr/>
        <a:lstStyle/>
        <a:p>
          <a:endParaRPr lang="en-US"/>
        </a:p>
      </dgm:t>
    </dgm:pt>
    <dgm:pt modelId="{90691B8D-BDC0-40EF-B971-6C28709CDFE6}">
      <dgm:prSet/>
      <dgm:spPr/>
      <dgm:t>
        <a:bodyPr/>
        <a:lstStyle/>
        <a:p>
          <a:r>
            <a:rPr lang="en-US"/>
            <a:t>Use</a:t>
          </a:r>
        </a:p>
      </dgm:t>
    </dgm:pt>
    <dgm:pt modelId="{FB642F67-E372-4C34-9220-E616A82C993B}" type="parTrans" cxnId="{55BACCE2-00EC-40D7-9B2F-1B246602AB22}">
      <dgm:prSet/>
      <dgm:spPr/>
      <dgm:t>
        <a:bodyPr/>
        <a:lstStyle/>
        <a:p>
          <a:endParaRPr lang="en-US"/>
        </a:p>
      </dgm:t>
    </dgm:pt>
    <dgm:pt modelId="{80A2C364-36C9-4218-8E6E-AC080EF0C961}" type="sibTrans" cxnId="{55BACCE2-00EC-40D7-9B2F-1B246602AB22}">
      <dgm:prSet/>
      <dgm:spPr/>
      <dgm:t>
        <a:bodyPr/>
        <a:lstStyle/>
        <a:p>
          <a:endParaRPr lang="en-US"/>
        </a:p>
      </dgm:t>
    </dgm:pt>
    <dgm:pt modelId="{C6CE28D1-C9F8-476A-A28B-B03B93B0A470}">
      <dgm:prSet/>
      <dgm:spPr/>
      <dgm:t>
        <a:bodyPr/>
        <a:lstStyle/>
        <a:p>
          <a:r>
            <a:rPr lang="en-US"/>
            <a:t>Use professional communication </a:t>
          </a:r>
        </a:p>
      </dgm:t>
    </dgm:pt>
    <dgm:pt modelId="{E64C555A-29F7-4D5B-B954-27ED88980C76}" type="parTrans" cxnId="{C1DECB70-5D3A-45C1-A093-02B9543627F5}">
      <dgm:prSet/>
      <dgm:spPr/>
      <dgm:t>
        <a:bodyPr/>
        <a:lstStyle/>
        <a:p>
          <a:endParaRPr lang="en-US"/>
        </a:p>
      </dgm:t>
    </dgm:pt>
    <dgm:pt modelId="{5DE41114-2268-4234-BC19-497D5680B372}" type="sibTrans" cxnId="{C1DECB70-5D3A-45C1-A093-02B9543627F5}">
      <dgm:prSet/>
      <dgm:spPr/>
      <dgm:t>
        <a:bodyPr/>
        <a:lstStyle/>
        <a:p>
          <a:endParaRPr lang="en-US"/>
        </a:p>
      </dgm:t>
    </dgm:pt>
    <dgm:pt modelId="{3B39163E-D260-41C6-9247-D87B15D233E5}">
      <dgm:prSet/>
      <dgm:spPr/>
      <dgm:t>
        <a:bodyPr/>
        <a:lstStyle/>
        <a:p>
          <a:r>
            <a:rPr lang="en-US"/>
            <a:t>Proofread</a:t>
          </a:r>
        </a:p>
      </dgm:t>
    </dgm:pt>
    <dgm:pt modelId="{CD090407-CB6D-4E47-A868-30C1F98D4612}" type="parTrans" cxnId="{11216780-E5E4-4BE6-929F-7D78FEA4F6D4}">
      <dgm:prSet/>
      <dgm:spPr/>
      <dgm:t>
        <a:bodyPr/>
        <a:lstStyle/>
        <a:p>
          <a:endParaRPr lang="en-US"/>
        </a:p>
      </dgm:t>
    </dgm:pt>
    <dgm:pt modelId="{C2EA82F7-ECBB-49FB-82EB-B032593A8EE5}" type="sibTrans" cxnId="{11216780-E5E4-4BE6-929F-7D78FEA4F6D4}">
      <dgm:prSet/>
      <dgm:spPr/>
      <dgm:t>
        <a:bodyPr/>
        <a:lstStyle/>
        <a:p>
          <a:endParaRPr lang="en-US"/>
        </a:p>
      </dgm:t>
    </dgm:pt>
    <dgm:pt modelId="{9F85ADCD-A7A9-4F39-BD50-B0652BB18C7F}">
      <dgm:prSet/>
      <dgm:spPr/>
      <dgm:t>
        <a:bodyPr/>
        <a:lstStyle/>
        <a:p>
          <a:r>
            <a:rPr lang="en-US"/>
            <a:t>Proofread, proofread, proofread! </a:t>
          </a:r>
        </a:p>
      </dgm:t>
    </dgm:pt>
    <dgm:pt modelId="{B4E50A45-1E5F-4053-8A38-940F52B616D8}" type="parTrans" cxnId="{D6DD2646-AFC4-4E1C-A09E-756012C7BAC1}">
      <dgm:prSet/>
      <dgm:spPr/>
      <dgm:t>
        <a:bodyPr/>
        <a:lstStyle/>
        <a:p>
          <a:endParaRPr lang="en-US"/>
        </a:p>
      </dgm:t>
    </dgm:pt>
    <dgm:pt modelId="{4BE801BD-9718-4A1A-92FE-EDC2D1F56804}" type="sibTrans" cxnId="{D6DD2646-AFC4-4E1C-A09E-756012C7BAC1}">
      <dgm:prSet/>
      <dgm:spPr/>
      <dgm:t>
        <a:bodyPr/>
        <a:lstStyle/>
        <a:p>
          <a:endParaRPr lang="en-US"/>
        </a:p>
      </dgm:t>
    </dgm:pt>
    <dgm:pt modelId="{E44FFE9F-B9D9-4101-ABB7-3FC52F343F21}">
      <dgm:prSet/>
      <dgm:spPr/>
      <dgm:t>
        <a:bodyPr/>
        <a:lstStyle/>
        <a:p>
          <a:r>
            <a:rPr lang="en-US"/>
            <a:t>Screen</a:t>
          </a:r>
        </a:p>
      </dgm:t>
    </dgm:pt>
    <dgm:pt modelId="{A140BCD0-9C94-4AC5-B8A1-D0686F70B8F6}" type="parTrans" cxnId="{EF9C103B-100B-43D3-9FAC-D11E79B27535}">
      <dgm:prSet/>
      <dgm:spPr/>
      <dgm:t>
        <a:bodyPr/>
        <a:lstStyle/>
        <a:p>
          <a:endParaRPr lang="en-US"/>
        </a:p>
      </dgm:t>
    </dgm:pt>
    <dgm:pt modelId="{615976FC-25FE-48BA-99DA-1C34927EAE67}" type="sibTrans" cxnId="{EF9C103B-100B-43D3-9FAC-D11E79B27535}">
      <dgm:prSet/>
      <dgm:spPr/>
      <dgm:t>
        <a:bodyPr/>
        <a:lstStyle/>
        <a:p>
          <a:endParaRPr lang="en-US"/>
        </a:p>
      </dgm:t>
    </dgm:pt>
    <dgm:pt modelId="{88723838-20CA-4009-8C78-AD00EC937AA8}">
      <dgm:prSet/>
      <dgm:spPr/>
      <dgm:t>
        <a:bodyPr/>
        <a:lstStyle/>
        <a:p>
          <a:r>
            <a:rPr lang="en-US"/>
            <a:t>Screen your social media </a:t>
          </a:r>
        </a:p>
      </dgm:t>
    </dgm:pt>
    <dgm:pt modelId="{D38B585D-DFC7-43B9-8C21-55A768CFA674}" type="parTrans" cxnId="{8D08BE8D-553D-434E-8123-E00394702A11}">
      <dgm:prSet/>
      <dgm:spPr/>
      <dgm:t>
        <a:bodyPr/>
        <a:lstStyle/>
        <a:p>
          <a:endParaRPr lang="en-US"/>
        </a:p>
      </dgm:t>
    </dgm:pt>
    <dgm:pt modelId="{C2A08188-7BD5-4CA5-8427-1D327486E5B1}" type="sibTrans" cxnId="{8D08BE8D-553D-434E-8123-E00394702A11}">
      <dgm:prSet/>
      <dgm:spPr/>
      <dgm:t>
        <a:bodyPr/>
        <a:lstStyle/>
        <a:p>
          <a:endParaRPr lang="en-US"/>
        </a:p>
      </dgm:t>
    </dgm:pt>
    <dgm:pt modelId="{A6F86E76-741D-4972-97AF-72DEDFF00790}" type="pres">
      <dgm:prSet presAssocID="{0D995EAC-5D00-4ABF-8D14-2A8A9117E72E}" presName="Name0" presStyleCnt="0">
        <dgm:presLayoutVars>
          <dgm:dir/>
          <dgm:animLvl val="lvl"/>
          <dgm:resizeHandles val="exact"/>
        </dgm:presLayoutVars>
      </dgm:prSet>
      <dgm:spPr/>
    </dgm:pt>
    <dgm:pt modelId="{D868C763-482C-47EE-9B6B-AEC69DD28228}" type="pres">
      <dgm:prSet presAssocID="{3CDADBC6-A87E-4695-9005-A1AB03F76EE7}" presName="linNode" presStyleCnt="0"/>
      <dgm:spPr/>
    </dgm:pt>
    <dgm:pt modelId="{C0872FB1-601E-4CA0-A7AE-B607AA9DA34D}" type="pres">
      <dgm:prSet presAssocID="{3CDADBC6-A87E-4695-9005-A1AB03F76EE7}" presName="parentText" presStyleLbl="alignNode1" presStyleIdx="0" presStyleCnt="6">
        <dgm:presLayoutVars>
          <dgm:chMax val="1"/>
          <dgm:bulletEnabled/>
        </dgm:presLayoutVars>
      </dgm:prSet>
      <dgm:spPr/>
    </dgm:pt>
    <dgm:pt modelId="{2D09C0FD-051B-4239-AA8B-7FB75F729FCF}" type="pres">
      <dgm:prSet presAssocID="{3CDADBC6-A87E-4695-9005-A1AB03F76EE7}" presName="descendantText" presStyleLbl="alignAccFollowNode1" presStyleIdx="0" presStyleCnt="6">
        <dgm:presLayoutVars>
          <dgm:bulletEnabled/>
        </dgm:presLayoutVars>
      </dgm:prSet>
      <dgm:spPr/>
    </dgm:pt>
    <dgm:pt modelId="{C3C3294C-04A8-45FA-B127-DA56AF75A49D}" type="pres">
      <dgm:prSet presAssocID="{B46F5C4B-8B66-42E9-9C35-BDBB44ACDDC9}" presName="sp" presStyleCnt="0"/>
      <dgm:spPr/>
    </dgm:pt>
    <dgm:pt modelId="{54E6EE45-A6D5-45DF-9E38-BC9475433D60}" type="pres">
      <dgm:prSet presAssocID="{19218AF8-D76B-4AEB-9B1B-076A94581FF1}" presName="linNode" presStyleCnt="0"/>
      <dgm:spPr/>
    </dgm:pt>
    <dgm:pt modelId="{E21AB95C-9007-4B49-8DBD-7B9C9AE277B6}" type="pres">
      <dgm:prSet presAssocID="{19218AF8-D76B-4AEB-9B1B-076A94581FF1}" presName="parentText" presStyleLbl="alignNode1" presStyleIdx="1" presStyleCnt="6">
        <dgm:presLayoutVars>
          <dgm:chMax val="1"/>
          <dgm:bulletEnabled/>
        </dgm:presLayoutVars>
      </dgm:prSet>
      <dgm:spPr/>
    </dgm:pt>
    <dgm:pt modelId="{6CA67EE1-DC9A-40E0-9298-B3EE228C1B83}" type="pres">
      <dgm:prSet presAssocID="{19218AF8-D76B-4AEB-9B1B-076A94581FF1}" presName="descendantText" presStyleLbl="alignAccFollowNode1" presStyleIdx="1" presStyleCnt="6">
        <dgm:presLayoutVars>
          <dgm:bulletEnabled/>
        </dgm:presLayoutVars>
      </dgm:prSet>
      <dgm:spPr/>
    </dgm:pt>
    <dgm:pt modelId="{FDD5DE08-0F0D-467F-8328-F214189FFBD7}" type="pres">
      <dgm:prSet presAssocID="{053C81E6-61FA-456A-9ADB-48F89A426CC4}" presName="sp" presStyleCnt="0"/>
      <dgm:spPr/>
    </dgm:pt>
    <dgm:pt modelId="{1809BAB7-040A-400B-BD3C-4B25B8A33EBC}" type="pres">
      <dgm:prSet presAssocID="{A96C1053-7399-4473-9A59-F8F05990EF92}" presName="linNode" presStyleCnt="0"/>
      <dgm:spPr/>
    </dgm:pt>
    <dgm:pt modelId="{C9ACCC33-1B24-47D0-BAFC-F1013AE5E8D3}" type="pres">
      <dgm:prSet presAssocID="{A96C1053-7399-4473-9A59-F8F05990EF92}" presName="parentText" presStyleLbl="alignNode1" presStyleIdx="2" presStyleCnt="6">
        <dgm:presLayoutVars>
          <dgm:chMax val="1"/>
          <dgm:bulletEnabled/>
        </dgm:presLayoutVars>
      </dgm:prSet>
      <dgm:spPr/>
    </dgm:pt>
    <dgm:pt modelId="{E14F8303-34DC-4CE9-A130-F62BCC0AE3A7}" type="pres">
      <dgm:prSet presAssocID="{A96C1053-7399-4473-9A59-F8F05990EF92}" presName="descendantText" presStyleLbl="alignAccFollowNode1" presStyleIdx="2" presStyleCnt="6">
        <dgm:presLayoutVars>
          <dgm:bulletEnabled/>
        </dgm:presLayoutVars>
      </dgm:prSet>
      <dgm:spPr/>
    </dgm:pt>
    <dgm:pt modelId="{90BBF461-CCD5-4C7E-91EC-8BD2BECEC58E}" type="pres">
      <dgm:prSet presAssocID="{7AEB09AC-887F-49C1-9125-9BE1DB9B1A89}" presName="sp" presStyleCnt="0"/>
      <dgm:spPr/>
    </dgm:pt>
    <dgm:pt modelId="{FF7F4A9F-E5C9-48C8-8EC7-994ADF25C422}" type="pres">
      <dgm:prSet presAssocID="{90691B8D-BDC0-40EF-B971-6C28709CDFE6}" presName="linNode" presStyleCnt="0"/>
      <dgm:spPr/>
    </dgm:pt>
    <dgm:pt modelId="{CB06363F-C3BA-463C-84F1-2904BF5D966F}" type="pres">
      <dgm:prSet presAssocID="{90691B8D-BDC0-40EF-B971-6C28709CDFE6}" presName="parentText" presStyleLbl="alignNode1" presStyleIdx="3" presStyleCnt="6">
        <dgm:presLayoutVars>
          <dgm:chMax val="1"/>
          <dgm:bulletEnabled/>
        </dgm:presLayoutVars>
      </dgm:prSet>
      <dgm:spPr/>
    </dgm:pt>
    <dgm:pt modelId="{465B406B-5A84-4C83-A313-02E399F67ED9}" type="pres">
      <dgm:prSet presAssocID="{90691B8D-BDC0-40EF-B971-6C28709CDFE6}" presName="descendantText" presStyleLbl="alignAccFollowNode1" presStyleIdx="3" presStyleCnt="6">
        <dgm:presLayoutVars>
          <dgm:bulletEnabled/>
        </dgm:presLayoutVars>
      </dgm:prSet>
      <dgm:spPr/>
    </dgm:pt>
    <dgm:pt modelId="{0CE53E2F-89D8-4535-B458-14EB98E90136}" type="pres">
      <dgm:prSet presAssocID="{80A2C364-36C9-4218-8E6E-AC080EF0C961}" presName="sp" presStyleCnt="0"/>
      <dgm:spPr/>
    </dgm:pt>
    <dgm:pt modelId="{EC3D8B36-0301-450E-9EC4-8568664E38A0}" type="pres">
      <dgm:prSet presAssocID="{3B39163E-D260-41C6-9247-D87B15D233E5}" presName="linNode" presStyleCnt="0"/>
      <dgm:spPr/>
    </dgm:pt>
    <dgm:pt modelId="{B796FC41-CFA4-44D9-8269-9B8D9BB4F6C7}" type="pres">
      <dgm:prSet presAssocID="{3B39163E-D260-41C6-9247-D87B15D233E5}" presName="parentText" presStyleLbl="alignNode1" presStyleIdx="4" presStyleCnt="6">
        <dgm:presLayoutVars>
          <dgm:chMax val="1"/>
          <dgm:bulletEnabled/>
        </dgm:presLayoutVars>
      </dgm:prSet>
      <dgm:spPr/>
    </dgm:pt>
    <dgm:pt modelId="{FEB71413-9DED-4FFF-8F6A-41D26441BBE6}" type="pres">
      <dgm:prSet presAssocID="{3B39163E-D260-41C6-9247-D87B15D233E5}" presName="descendantText" presStyleLbl="alignAccFollowNode1" presStyleIdx="4" presStyleCnt="6">
        <dgm:presLayoutVars>
          <dgm:bulletEnabled/>
        </dgm:presLayoutVars>
      </dgm:prSet>
      <dgm:spPr/>
    </dgm:pt>
    <dgm:pt modelId="{393421A1-5839-4A6F-BB1A-F2DD0B04A055}" type="pres">
      <dgm:prSet presAssocID="{C2EA82F7-ECBB-49FB-82EB-B032593A8EE5}" presName="sp" presStyleCnt="0"/>
      <dgm:spPr/>
    </dgm:pt>
    <dgm:pt modelId="{168DAEB0-CEF5-4156-970F-2A13179AC7BC}" type="pres">
      <dgm:prSet presAssocID="{E44FFE9F-B9D9-4101-ABB7-3FC52F343F21}" presName="linNode" presStyleCnt="0"/>
      <dgm:spPr/>
    </dgm:pt>
    <dgm:pt modelId="{ECC9A970-A758-44BF-99EE-7D37338C115C}" type="pres">
      <dgm:prSet presAssocID="{E44FFE9F-B9D9-4101-ABB7-3FC52F343F21}" presName="parentText" presStyleLbl="alignNode1" presStyleIdx="5" presStyleCnt="6">
        <dgm:presLayoutVars>
          <dgm:chMax val="1"/>
          <dgm:bulletEnabled/>
        </dgm:presLayoutVars>
      </dgm:prSet>
      <dgm:spPr/>
    </dgm:pt>
    <dgm:pt modelId="{B8BFA772-ED58-41B4-9885-02CF0698EF4E}" type="pres">
      <dgm:prSet presAssocID="{E44FFE9F-B9D9-4101-ABB7-3FC52F343F21}" presName="descendantText" presStyleLbl="alignAccFollowNode1" presStyleIdx="5" presStyleCnt="6">
        <dgm:presLayoutVars>
          <dgm:bulletEnabled/>
        </dgm:presLayoutVars>
      </dgm:prSet>
      <dgm:spPr/>
    </dgm:pt>
  </dgm:ptLst>
  <dgm:cxnLst>
    <dgm:cxn modelId="{2EC6D20F-DA24-475B-8E8C-485387BA22D4}" srcId="{A96C1053-7399-4473-9A59-F8F05990EF92}" destId="{89264AAE-8F2D-4604-A313-31B68F3D2AF8}" srcOrd="0" destOrd="0" parTransId="{AE94CBE6-406C-42B8-BD9E-71C61AB92BFF}" sibTransId="{FB609D53-5BBC-4786-8AA2-EB2F87A52EF7}"/>
    <dgm:cxn modelId="{F35B9E17-1F1E-48E9-B4BA-66FFCE95945B}" type="presOf" srcId="{99BEA253-8AEA-44CC-A734-8ED765297BF8}" destId="{2D09C0FD-051B-4239-AA8B-7FB75F729FCF}" srcOrd="0" destOrd="0" presId="urn:microsoft.com/office/officeart/2016/7/layout/VerticalSolidActionList"/>
    <dgm:cxn modelId="{65DE3623-1F66-475A-81ED-47E03D922C3C}" type="presOf" srcId="{3B39163E-D260-41C6-9247-D87B15D233E5}" destId="{B796FC41-CFA4-44D9-8269-9B8D9BB4F6C7}" srcOrd="0" destOrd="0" presId="urn:microsoft.com/office/officeart/2016/7/layout/VerticalSolidActionList"/>
    <dgm:cxn modelId="{11EEB72B-9D7D-4415-A297-B5154193256C}" srcId="{0D995EAC-5D00-4ABF-8D14-2A8A9117E72E}" destId="{3CDADBC6-A87E-4695-9005-A1AB03F76EE7}" srcOrd="0" destOrd="0" parTransId="{29726FDF-0B85-4783-8094-9B529F88D65F}" sibTransId="{B46F5C4B-8B66-42E9-9C35-BDBB44ACDDC9}"/>
    <dgm:cxn modelId="{D6070D2F-A3F6-4B8A-889F-173ABADAC129}" type="presOf" srcId="{19218AF8-D76B-4AEB-9B1B-076A94581FF1}" destId="{E21AB95C-9007-4B49-8DBD-7B9C9AE277B6}" srcOrd="0" destOrd="0" presId="urn:microsoft.com/office/officeart/2016/7/layout/VerticalSolidActionList"/>
    <dgm:cxn modelId="{4540F231-5DDD-4D0E-8653-2A4A0565A75A}" type="presOf" srcId="{89264AAE-8F2D-4604-A313-31B68F3D2AF8}" destId="{E14F8303-34DC-4CE9-A130-F62BCC0AE3A7}" srcOrd="0" destOrd="0" presId="urn:microsoft.com/office/officeart/2016/7/layout/VerticalSolidActionList"/>
    <dgm:cxn modelId="{EF9C103B-100B-43D3-9FAC-D11E79B27535}" srcId="{0D995EAC-5D00-4ABF-8D14-2A8A9117E72E}" destId="{E44FFE9F-B9D9-4101-ABB7-3FC52F343F21}" srcOrd="5" destOrd="0" parTransId="{A140BCD0-9C94-4AC5-B8A1-D0686F70B8F6}" sibTransId="{615976FC-25FE-48BA-99DA-1C34927EAE67}"/>
    <dgm:cxn modelId="{9E0B113F-2BA3-4686-A16D-D6DE94EC7288}" type="presOf" srcId="{88723838-20CA-4009-8C78-AD00EC937AA8}" destId="{B8BFA772-ED58-41B4-9885-02CF0698EF4E}" srcOrd="0" destOrd="0" presId="urn:microsoft.com/office/officeart/2016/7/layout/VerticalSolidActionList"/>
    <dgm:cxn modelId="{A9A19E5E-7592-4AB1-AE62-08599929CB77}" type="presOf" srcId="{9F85ADCD-A7A9-4F39-BD50-B0652BB18C7F}" destId="{FEB71413-9DED-4FFF-8F6A-41D26441BBE6}" srcOrd="0" destOrd="0" presId="urn:microsoft.com/office/officeart/2016/7/layout/VerticalSolidActionList"/>
    <dgm:cxn modelId="{13AF8245-E3CF-4200-9CA2-E8E1E830889E}" type="presOf" srcId="{C6CE28D1-C9F8-476A-A28B-B03B93B0A470}" destId="{465B406B-5A84-4C83-A313-02E399F67ED9}" srcOrd="0" destOrd="0" presId="urn:microsoft.com/office/officeart/2016/7/layout/VerticalSolidActionList"/>
    <dgm:cxn modelId="{D6DD2646-AFC4-4E1C-A09E-756012C7BAC1}" srcId="{3B39163E-D260-41C6-9247-D87B15D233E5}" destId="{9F85ADCD-A7A9-4F39-BD50-B0652BB18C7F}" srcOrd="0" destOrd="0" parTransId="{B4E50A45-1E5F-4053-8A38-940F52B616D8}" sibTransId="{4BE801BD-9718-4A1A-92FE-EDC2D1F56804}"/>
    <dgm:cxn modelId="{012BDC4A-C862-4AE5-97EF-E9861EF48A24}" type="presOf" srcId="{A96C1053-7399-4473-9A59-F8F05990EF92}" destId="{C9ACCC33-1B24-47D0-BAFC-F1013AE5E8D3}" srcOrd="0" destOrd="0" presId="urn:microsoft.com/office/officeart/2016/7/layout/VerticalSolidActionList"/>
    <dgm:cxn modelId="{3C56894F-A6FB-47A6-A029-CC8513405F64}" srcId="{0D995EAC-5D00-4ABF-8D14-2A8A9117E72E}" destId="{19218AF8-D76B-4AEB-9B1B-076A94581FF1}" srcOrd="1" destOrd="0" parTransId="{C9696DBA-7C8E-47D4-A011-9704E8558980}" sibTransId="{053C81E6-61FA-456A-9ADB-48F89A426CC4}"/>
    <dgm:cxn modelId="{C1DECB70-5D3A-45C1-A093-02B9543627F5}" srcId="{90691B8D-BDC0-40EF-B971-6C28709CDFE6}" destId="{C6CE28D1-C9F8-476A-A28B-B03B93B0A470}" srcOrd="0" destOrd="0" parTransId="{E64C555A-29F7-4D5B-B954-27ED88980C76}" sibTransId="{5DE41114-2268-4234-BC19-497D5680B372}"/>
    <dgm:cxn modelId="{F6A77156-146A-4687-B665-A70AA3E8B0AB}" type="presOf" srcId="{0D995EAC-5D00-4ABF-8D14-2A8A9117E72E}" destId="{A6F86E76-741D-4972-97AF-72DEDFF00790}" srcOrd="0" destOrd="0" presId="urn:microsoft.com/office/officeart/2016/7/layout/VerticalSolidActionList"/>
    <dgm:cxn modelId="{5C0C217B-633C-4878-89CE-05A0A8D6CCBD}" srcId="{3CDADBC6-A87E-4695-9005-A1AB03F76EE7}" destId="{99BEA253-8AEA-44CC-A734-8ED765297BF8}" srcOrd="0" destOrd="0" parTransId="{3126793E-07EA-4F07-8522-A9BD02306217}" sibTransId="{FABF1502-9F67-42A8-9FEE-8918E3EE33D1}"/>
    <dgm:cxn modelId="{11216780-E5E4-4BE6-929F-7D78FEA4F6D4}" srcId="{0D995EAC-5D00-4ABF-8D14-2A8A9117E72E}" destId="{3B39163E-D260-41C6-9247-D87B15D233E5}" srcOrd="4" destOrd="0" parTransId="{CD090407-CB6D-4E47-A868-30C1F98D4612}" sibTransId="{C2EA82F7-ECBB-49FB-82EB-B032593A8EE5}"/>
    <dgm:cxn modelId="{8D08BE8D-553D-434E-8123-E00394702A11}" srcId="{E44FFE9F-B9D9-4101-ABB7-3FC52F343F21}" destId="{88723838-20CA-4009-8C78-AD00EC937AA8}" srcOrd="0" destOrd="0" parTransId="{D38B585D-DFC7-43B9-8C21-55A768CFA674}" sibTransId="{C2A08188-7BD5-4CA5-8427-1D327486E5B1}"/>
    <dgm:cxn modelId="{B4699092-80AC-4F24-88C2-0E0ABEF95FD0}" type="presOf" srcId="{8CFDF853-53AF-4FEE-A934-6A1B0E5AA0AA}" destId="{6CA67EE1-DC9A-40E0-9298-B3EE228C1B83}" srcOrd="0" destOrd="0" presId="urn:microsoft.com/office/officeart/2016/7/layout/VerticalSolidActionList"/>
    <dgm:cxn modelId="{3F6C60A3-15AE-4D13-AE63-307EB974D75C}" type="presOf" srcId="{90691B8D-BDC0-40EF-B971-6C28709CDFE6}" destId="{CB06363F-C3BA-463C-84F1-2904BF5D966F}" srcOrd="0" destOrd="0" presId="urn:microsoft.com/office/officeart/2016/7/layout/VerticalSolidActionList"/>
    <dgm:cxn modelId="{56EB58B1-925C-4E20-8F6E-8F38D29272BC}" type="presOf" srcId="{E44FFE9F-B9D9-4101-ABB7-3FC52F343F21}" destId="{ECC9A970-A758-44BF-99EE-7D37338C115C}" srcOrd="0" destOrd="0" presId="urn:microsoft.com/office/officeart/2016/7/layout/VerticalSolidActionList"/>
    <dgm:cxn modelId="{DD40D1C5-F938-4A54-9896-7087DC702B40}" type="presOf" srcId="{3CDADBC6-A87E-4695-9005-A1AB03F76EE7}" destId="{C0872FB1-601E-4CA0-A7AE-B607AA9DA34D}" srcOrd="0" destOrd="0" presId="urn:microsoft.com/office/officeart/2016/7/layout/VerticalSolidActionList"/>
    <dgm:cxn modelId="{D786D1CB-8FB6-4DE1-BAEE-6058A8E6A527}" srcId="{19218AF8-D76B-4AEB-9B1B-076A94581FF1}" destId="{8CFDF853-53AF-4FEE-A934-6A1B0E5AA0AA}" srcOrd="0" destOrd="0" parTransId="{34F62CA2-13CF-46D9-B12B-262B3DBBC3AE}" sibTransId="{0A178DDB-C994-4375-A528-0880FD019644}"/>
    <dgm:cxn modelId="{55BACCE2-00EC-40D7-9B2F-1B246602AB22}" srcId="{0D995EAC-5D00-4ABF-8D14-2A8A9117E72E}" destId="{90691B8D-BDC0-40EF-B971-6C28709CDFE6}" srcOrd="3" destOrd="0" parTransId="{FB642F67-E372-4C34-9220-E616A82C993B}" sibTransId="{80A2C364-36C9-4218-8E6E-AC080EF0C961}"/>
    <dgm:cxn modelId="{9F424BFD-3EA5-4201-8D48-2E6E1108EAD3}" srcId="{0D995EAC-5D00-4ABF-8D14-2A8A9117E72E}" destId="{A96C1053-7399-4473-9A59-F8F05990EF92}" srcOrd="2" destOrd="0" parTransId="{8DED3340-A367-4E71-A87F-D0875B09E8EC}" sibTransId="{7AEB09AC-887F-49C1-9125-9BE1DB9B1A89}"/>
    <dgm:cxn modelId="{888E93EC-C243-446B-B71E-EA55003E2AC1}" type="presParOf" srcId="{A6F86E76-741D-4972-97AF-72DEDFF00790}" destId="{D868C763-482C-47EE-9B6B-AEC69DD28228}" srcOrd="0" destOrd="0" presId="urn:microsoft.com/office/officeart/2016/7/layout/VerticalSolidActionList"/>
    <dgm:cxn modelId="{292F1C06-A533-46F8-ACCC-DE684AD43DC4}" type="presParOf" srcId="{D868C763-482C-47EE-9B6B-AEC69DD28228}" destId="{C0872FB1-601E-4CA0-A7AE-B607AA9DA34D}" srcOrd="0" destOrd="0" presId="urn:microsoft.com/office/officeart/2016/7/layout/VerticalSolidActionList"/>
    <dgm:cxn modelId="{F348AEFB-C3E2-4D01-BA04-684FE2D068AC}" type="presParOf" srcId="{D868C763-482C-47EE-9B6B-AEC69DD28228}" destId="{2D09C0FD-051B-4239-AA8B-7FB75F729FCF}" srcOrd="1" destOrd="0" presId="urn:microsoft.com/office/officeart/2016/7/layout/VerticalSolidActionList"/>
    <dgm:cxn modelId="{1D6CC64B-5B09-4095-9B66-77B22946E656}" type="presParOf" srcId="{A6F86E76-741D-4972-97AF-72DEDFF00790}" destId="{C3C3294C-04A8-45FA-B127-DA56AF75A49D}" srcOrd="1" destOrd="0" presId="urn:microsoft.com/office/officeart/2016/7/layout/VerticalSolidActionList"/>
    <dgm:cxn modelId="{E7347013-8DFD-4BB4-9647-6121FCE5F8C9}" type="presParOf" srcId="{A6F86E76-741D-4972-97AF-72DEDFF00790}" destId="{54E6EE45-A6D5-45DF-9E38-BC9475433D60}" srcOrd="2" destOrd="0" presId="urn:microsoft.com/office/officeart/2016/7/layout/VerticalSolidActionList"/>
    <dgm:cxn modelId="{4C90806A-1D31-4277-ADE0-2D6B7B17E2B7}" type="presParOf" srcId="{54E6EE45-A6D5-45DF-9E38-BC9475433D60}" destId="{E21AB95C-9007-4B49-8DBD-7B9C9AE277B6}" srcOrd="0" destOrd="0" presId="urn:microsoft.com/office/officeart/2016/7/layout/VerticalSolidActionList"/>
    <dgm:cxn modelId="{4308F131-A14E-4910-8E62-3987657339A3}" type="presParOf" srcId="{54E6EE45-A6D5-45DF-9E38-BC9475433D60}" destId="{6CA67EE1-DC9A-40E0-9298-B3EE228C1B83}" srcOrd="1" destOrd="0" presId="urn:microsoft.com/office/officeart/2016/7/layout/VerticalSolidActionList"/>
    <dgm:cxn modelId="{97DE30CE-C9D4-4864-8080-69A9AFC8F32E}" type="presParOf" srcId="{A6F86E76-741D-4972-97AF-72DEDFF00790}" destId="{FDD5DE08-0F0D-467F-8328-F214189FFBD7}" srcOrd="3" destOrd="0" presId="urn:microsoft.com/office/officeart/2016/7/layout/VerticalSolidActionList"/>
    <dgm:cxn modelId="{95531E18-4B16-4FA3-9A13-A46493A669CA}" type="presParOf" srcId="{A6F86E76-741D-4972-97AF-72DEDFF00790}" destId="{1809BAB7-040A-400B-BD3C-4B25B8A33EBC}" srcOrd="4" destOrd="0" presId="urn:microsoft.com/office/officeart/2016/7/layout/VerticalSolidActionList"/>
    <dgm:cxn modelId="{5AA4C9CB-B979-4F7A-BEA7-E84AFFA551C5}" type="presParOf" srcId="{1809BAB7-040A-400B-BD3C-4B25B8A33EBC}" destId="{C9ACCC33-1B24-47D0-BAFC-F1013AE5E8D3}" srcOrd="0" destOrd="0" presId="urn:microsoft.com/office/officeart/2016/7/layout/VerticalSolidActionList"/>
    <dgm:cxn modelId="{FFD9C253-C68E-437C-913A-8547220C87A0}" type="presParOf" srcId="{1809BAB7-040A-400B-BD3C-4B25B8A33EBC}" destId="{E14F8303-34DC-4CE9-A130-F62BCC0AE3A7}" srcOrd="1" destOrd="0" presId="urn:microsoft.com/office/officeart/2016/7/layout/VerticalSolidActionList"/>
    <dgm:cxn modelId="{22B6402D-7276-4B70-80FF-0EB78C54B1F8}" type="presParOf" srcId="{A6F86E76-741D-4972-97AF-72DEDFF00790}" destId="{90BBF461-CCD5-4C7E-91EC-8BD2BECEC58E}" srcOrd="5" destOrd="0" presId="urn:microsoft.com/office/officeart/2016/7/layout/VerticalSolidActionList"/>
    <dgm:cxn modelId="{BDA55641-05B8-4EE3-8904-65EC23FA87E3}" type="presParOf" srcId="{A6F86E76-741D-4972-97AF-72DEDFF00790}" destId="{FF7F4A9F-E5C9-48C8-8EC7-994ADF25C422}" srcOrd="6" destOrd="0" presId="urn:microsoft.com/office/officeart/2016/7/layout/VerticalSolidActionList"/>
    <dgm:cxn modelId="{C058AF1F-D0A0-4ADC-9462-BACA7402E4D7}" type="presParOf" srcId="{FF7F4A9F-E5C9-48C8-8EC7-994ADF25C422}" destId="{CB06363F-C3BA-463C-84F1-2904BF5D966F}" srcOrd="0" destOrd="0" presId="urn:microsoft.com/office/officeart/2016/7/layout/VerticalSolidActionList"/>
    <dgm:cxn modelId="{22CA2595-9471-4B87-8825-0B38B88BC862}" type="presParOf" srcId="{FF7F4A9F-E5C9-48C8-8EC7-994ADF25C422}" destId="{465B406B-5A84-4C83-A313-02E399F67ED9}" srcOrd="1" destOrd="0" presId="urn:microsoft.com/office/officeart/2016/7/layout/VerticalSolidActionList"/>
    <dgm:cxn modelId="{19AFDA66-F3DC-4CC1-80EE-7C477F42C42F}" type="presParOf" srcId="{A6F86E76-741D-4972-97AF-72DEDFF00790}" destId="{0CE53E2F-89D8-4535-B458-14EB98E90136}" srcOrd="7" destOrd="0" presId="urn:microsoft.com/office/officeart/2016/7/layout/VerticalSolidActionList"/>
    <dgm:cxn modelId="{A375C775-CDBC-4C8E-9296-B3AF6E92F971}" type="presParOf" srcId="{A6F86E76-741D-4972-97AF-72DEDFF00790}" destId="{EC3D8B36-0301-450E-9EC4-8568664E38A0}" srcOrd="8" destOrd="0" presId="urn:microsoft.com/office/officeart/2016/7/layout/VerticalSolidActionList"/>
    <dgm:cxn modelId="{92D8BF22-08E3-4A3B-9E9F-9798708554B7}" type="presParOf" srcId="{EC3D8B36-0301-450E-9EC4-8568664E38A0}" destId="{B796FC41-CFA4-44D9-8269-9B8D9BB4F6C7}" srcOrd="0" destOrd="0" presId="urn:microsoft.com/office/officeart/2016/7/layout/VerticalSolidActionList"/>
    <dgm:cxn modelId="{24713B68-07E3-4134-987A-D74C4FBCA1F5}" type="presParOf" srcId="{EC3D8B36-0301-450E-9EC4-8568664E38A0}" destId="{FEB71413-9DED-4FFF-8F6A-41D26441BBE6}" srcOrd="1" destOrd="0" presId="urn:microsoft.com/office/officeart/2016/7/layout/VerticalSolidActionList"/>
    <dgm:cxn modelId="{B3D99EE9-2DC2-46F0-9840-43B3275C9A3A}" type="presParOf" srcId="{A6F86E76-741D-4972-97AF-72DEDFF00790}" destId="{393421A1-5839-4A6F-BB1A-F2DD0B04A055}" srcOrd="9" destOrd="0" presId="urn:microsoft.com/office/officeart/2016/7/layout/VerticalSolidActionList"/>
    <dgm:cxn modelId="{8C4CA39A-0B67-4CD5-8794-551050A94E2F}" type="presParOf" srcId="{A6F86E76-741D-4972-97AF-72DEDFF00790}" destId="{168DAEB0-CEF5-4156-970F-2A13179AC7BC}" srcOrd="10" destOrd="0" presId="urn:microsoft.com/office/officeart/2016/7/layout/VerticalSolidActionList"/>
    <dgm:cxn modelId="{C9AFBE8D-8C6A-40F4-9B19-96F9AA844892}" type="presParOf" srcId="{168DAEB0-CEF5-4156-970F-2A13179AC7BC}" destId="{ECC9A970-A758-44BF-99EE-7D37338C115C}" srcOrd="0" destOrd="0" presId="urn:microsoft.com/office/officeart/2016/7/layout/VerticalSolidActionList"/>
    <dgm:cxn modelId="{E153768F-0DFD-4B76-BA5E-94E0A1400132}" type="presParOf" srcId="{168DAEB0-CEF5-4156-970F-2A13179AC7BC}" destId="{B8BFA772-ED58-41B4-9885-02CF0698EF4E}" srcOrd="1" destOrd="0" presId="urn:microsoft.com/office/officeart/2016/7/layout/VerticalSolidAc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562FFD-838F-47FF-AD69-64C128E3626C}"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81D8BB06-61C8-4E8A-91A6-D332772D0CE1}">
      <dgm:prSet custT="1"/>
      <dgm:spPr/>
      <dgm:t>
        <a:bodyPr/>
        <a:lstStyle/>
        <a:p>
          <a:r>
            <a:rPr lang="en-US" sz="1800" b="0" i="0">
              <a:latin typeface="Congenial Light" panose="02000503040000020004" pitchFamily="2" charset="0"/>
            </a:rPr>
            <a:t>Check college’s web site under admissions for transcript requirements</a:t>
          </a:r>
          <a:r>
            <a:rPr lang="en-US" sz="2000" b="0" i="0">
              <a:latin typeface="Congenial Light" panose="02000503040000020004" pitchFamily="2" charset="0"/>
            </a:rPr>
            <a:t>​</a:t>
          </a:r>
          <a:endParaRPr lang="en-US" sz="2000">
            <a:latin typeface="Congenial Light" panose="02000503040000020004" pitchFamily="2" charset="0"/>
          </a:endParaRPr>
        </a:p>
      </dgm:t>
    </dgm:pt>
    <dgm:pt modelId="{E9C07E07-65F9-45C8-AC02-FC61A10EDED6}" type="parTrans" cxnId="{F6CE35C3-0368-4C02-B9EE-7FA0F90F906E}">
      <dgm:prSet/>
      <dgm:spPr/>
      <dgm:t>
        <a:bodyPr/>
        <a:lstStyle/>
        <a:p>
          <a:endParaRPr lang="en-US"/>
        </a:p>
      </dgm:t>
    </dgm:pt>
    <dgm:pt modelId="{B081713A-7200-4E26-9DCC-254DF49BB343}" type="sibTrans" cxnId="{F6CE35C3-0368-4C02-B9EE-7FA0F90F906E}">
      <dgm:prSet/>
      <dgm:spPr/>
      <dgm:t>
        <a:bodyPr/>
        <a:lstStyle/>
        <a:p>
          <a:endParaRPr lang="en-US"/>
        </a:p>
      </dgm:t>
    </dgm:pt>
    <dgm:pt modelId="{7973736E-806A-4634-9003-4165F56041EF}">
      <dgm:prSet custT="1"/>
      <dgm:spPr/>
      <dgm:t>
        <a:bodyPr/>
        <a:lstStyle/>
        <a:p>
          <a:r>
            <a:rPr lang="en-US" sz="1800" b="0" i="0">
              <a:latin typeface="Congenial Light" panose="02000503040000020004" pitchFamily="2" charset="0"/>
            </a:rPr>
            <a:t>Common Application transcripts are automatically submitted by Counselors​</a:t>
          </a:r>
          <a:r>
            <a:rPr lang="en-US" sz="1800">
              <a:latin typeface="Congenial Light" panose="02000503040000020004" pitchFamily="2" charset="0"/>
            </a:rPr>
            <a:t> if invited</a:t>
          </a:r>
        </a:p>
      </dgm:t>
    </dgm:pt>
    <dgm:pt modelId="{D2E7B3E9-9B3D-4384-B8D7-0ECF291919C9}" type="parTrans" cxnId="{E6E9587B-4093-4235-BF5D-52019980AD14}">
      <dgm:prSet/>
      <dgm:spPr/>
      <dgm:t>
        <a:bodyPr/>
        <a:lstStyle/>
        <a:p>
          <a:endParaRPr lang="en-US"/>
        </a:p>
      </dgm:t>
    </dgm:pt>
    <dgm:pt modelId="{0C58EE5C-D3A5-4D8C-9D5D-C512B8713192}" type="sibTrans" cxnId="{E6E9587B-4093-4235-BF5D-52019980AD14}">
      <dgm:prSet/>
      <dgm:spPr/>
      <dgm:t>
        <a:bodyPr/>
        <a:lstStyle/>
        <a:p>
          <a:endParaRPr lang="en-US"/>
        </a:p>
      </dgm:t>
    </dgm:pt>
    <dgm:pt modelId="{15902C58-FD58-4BA4-B03A-AD53EA21A059}">
      <dgm:prSet custT="1"/>
      <dgm:spPr/>
      <dgm:t>
        <a:bodyPr/>
        <a:lstStyle/>
        <a:p>
          <a:r>
            <a:rPr lang="en-US" sz="1600" b="0" i="0"/>
            <a:t>Some schools require you to mail a transcript.  Please </a:t>
          </a:r>
          <a:r>
            <a:rPr lang="en-US" sz="1700" b="0" i="0"/>
            <a:t>complete</a:t>
          </a:r>
          <a:r>
            <a:rPr lang="en-US" sz="1600" b="0" i="0"/>
            <a:t> a transcript request form available on the CHS Counseling webpage</a:t>
          </a:r>
        </a:p>
        <a:p>
          <a:r>
            <a:rPr lang="en-US" sz="1600" b="0" i="0"/>
            <a:t> https://www.chs.rsd407.org/transcript</a:t>
          </a:r>
          <a:endParaRPr lang="en-US" sz="1600"/>
        </a:p>
      </dgm:t>
    </dgm:pt>
    <dgm:pt modelId="{3D9B0728-2E87-4E7E-AE8B-94108D3508A9}" type="parTrans" cxnId="{4B3251F6-1EC2-4771-A243-4AA1121B6A31}">
      <dgm:prSet/>
      <dgm:spPr/>
      <dgm:t>
        <a:bodyPr/>
        <a:lstStyle/>
        <a:p>
          <a:endParaRPr lang="en-US"/>
        </a:p>
      </dgm:t>
    </dgm:pt>
    <dgm:pt modelId="{E31C54CD-847D-427B-822E-CEE270BEBB7D}" type="sibTrans" cxnId="{4B3251F6-1EC2-4771-A243-4AA1121B6A31}">
      <dgm:prSet/>
      <dgm:spPr/>
      <dgm:t>
        <a:bodyPr/>
        <a:lstStyle/>
        <a:p>
          <a:endParaRPr lang="en-US"/>
        </a:p>
      </dgm:t>
    </dgm:pt>
    <dgm:pt modelId="{17C80DBC-9FC4-4CFC-A113-CAD0913237CF}">
      <dgm:prSet custT="1"/>
      <dgm:spPr/>
      <dgm:t>
        <a:bodyPr/>
        <a:lstStyle/>
        <a:p>
          <a:r>
            <a:rPr lang="en-US" sz="1800" b="0" i="0"/>
            <a:t>Some schools do not require a transcript until after admitted and enrolled (UW, University of California)</a:t>
          </a:r>
          <a:endParaRPr lang="en-US" sz="1800"/>
        </a:p>
      </dgm:t>
    </dgm:pt>
    <dgm:pt modelId="{F3E08B67-253B-48B4-A81A-C6F81B043029}" type="parTrans" cxnId="{26345ED1-D618-478E-8B69-0779C87C6CF1}">
      <dgm:prSet/>
      <dgm:spPr/>
      <dgm:t>
        <a:bodyPr/>
        <a:lstStyle/>
        <a:p>
          <a:endParaRPr lang="en-US"/>
        </a:p>
      </dgm:t>
    </dgm:pt>
    <dgm:pt modelId="{37973DA4-C0C0-4379-A67E-D85E669CC5F8}" type="sibTrans" cxnId="{26345ED1-D618-478E-8B69-0779C87C6CF1}">
      <dgm:prSet/>
      <dgm:spPr/>
      <dgm:t>
        <a:bodyPr/>
        <a:lstStyle/>
        <a:p>
          <a:endParaRPr lang="en-US"/>
        </a:p>
      </dgm:t>
    </dgm:pt>
    <dgm:pt modelId="{00523405-0294-498F-93A1-D404363B7565}" type="pres">
      <dgm:prSet presAssocID="{21562FFD-838F-47FF-AD69-64C128E3626C}" presName="diagram" presStyleCnt="0">
        <dgm:presLayoutVars>
          <dgm:dir/>
          <dgm:resizeHandles val="exact"/>
        </dgm:presLayoutVars>
      </dgm:prSet>
      <dgm:spPr/>
    </dgm:pt>
    <dgm:pt modelId="{FA00DAC3-4ECE-4667-9539-4F15F57A44D4}" type="pres">
      <dgm:prSet presAssocID="{81D8BB06-61C8-4E8A-91A6-D332772D0CE1}" presName="node" presStyleLbl="node1" presStyleIdx="0" presStyleCnt="4">
        <dgm:presLayoutVars>
          <dgm:bulletEnabled val="1"/>
        </dgm:presLayoutVars>
      </dgm:prSet>
      <dgm:spPr/>
    </dgm:pt>
    <dgm:pt modelId="{AC7A8FCC-B1EC-42FC-8A0C-609BCCF6427B}" type="pres">
      <dgm:prSet presAssocID="{B081713A-7200-4E26-9DCC-254DF49BB343}" presName="sibTrans" presStyleCnt="0"/>
      <dgm:spPr/>
    </dgm:pt>
    <dgm:pt modelId="{E8395084-BBDC-4EDF-ADA6-6F84F59F7C07}" type="pres">
      <dgm:prSet presAssocID="{7973736E-806A-4634-9003-4165F56041EF}" presName="node" presStyleLbl="node1" presStyleIdx="1" presStyleCnt="4">
        <dgm:presLayoutVars>
          <dgm:bulletEnabled val="1"/>
        </dgm:presLayoutVars>
      </dgm:prSet>
      <dgm:spPr/>
    </dgm:pt>
    <dgm:pt modelId="{200A13B9-7845-485F-9AB5-A3118AB9CA18}" type="pres">
      <dgm:prSet presAssocID="{0C58EE5C-D3A5-4D8C-9D5D-C512B8713192}" presName="sibTrans" presStyleCnt="0"/>
      <dgm:spPr/>
    </dgm:pt>
    <dgm:pt modelId="{55C70EA6-E0B8-4393-8863-CDF1AE8C63C0}" type="pres">
      <dgm:prSet presAssocID="{15902C58-FD58-4BA4-B03A-AD53EA21A059}" presName="node" presStyleLbl="node1" presStyleIdx="2" presStyleCnt="4">
        <dgm:presLayoutVars>
          <dgm:bulletEnabled val="1"/>
        </dgm:presLayoutVars>
      </dgm:prSet>
      <dgm:spPr/>
    </dgm:pt>
    <dgm:pt modelId="{066C03AB-9CC7-48C8-9F44-6B483AD694FF}" type="pres">
      <dgm:prSet presAssocID="{E31C54CD-847D-427B-822E-CEE270BEBB7D}" presName="sibTrans" presStyleCnt="0"/>
      <dgm:spPr/>
    </dgm:pt>
    <dgm:pt modelId="{E2BFE304-5E8C-4ADB-82B0-11C9A4B8C9D8}" type="pres">
      <dgm:prSet presAssocID="{17C80DBC-9FC4-4CFC-A113-CAD0913237CF}" presName="node" presStyleLbl="node1" presStyleIdx="3" presStyleCnt="4">
        <dgm:presLayoutVars>
          <dgm:bulletEnabled val="1"/>
        </dgm:presLayoutVars>
      </dgm:prSet>
      <dgm:spPr/>
    </dgm:pt>
  </dgm:ptLst>
  <dgm:cxnLst>
    <dgm:cxn modelId="{6CB92F1B-AF62-4181-8521-A8B540EA077A}" type="presOf" srcId="{21562FFD-838F-47FF-AD69-64C128E3626C}" destId="{00523405-0294-498F-93A1-D404363B7565}" srcOrd="0" destOrd="0" presId="urn:microsoft.com/office/officeart/2005/8/layout/default"/>
    <dgm:cxn modelId="{68617E6A-8D9B-4983-A170-00479628C672}" type="presOf" srcId="{15902C58-FD58-4BA4-B03A-AD53EA21A059}" destId="{55C70EA6-E0B8-4393-8863-CDF1AE8C63C0}" srcOrd="0" destOrd="0" presId="urn:microsoft.com/office/officeart/2005/8/layout/default"/>
    <dgm:cxn modelId="{02F00E79-6DEC-49A0-B1A1-875676049DF8}" type="presOf" srcId="{17C80DBC-9FC4-4CFC-A113-CAD0913237CF}" destId="{E2BFE304-5E8C-4ADB-82B0-11C9A4B8C9D8}" srcOrd="0" destOrd="0" presId="urn:microsoft.com/office/officeart/2005/8/layout/default"/>
    <dgm:cxn modelId="{78462E5A-4CCE-47D1-8ABF-9BC68A131C49}" type="presOf" srcId="{7973736E-806A-4634-9003-4165F56041EF}" destId="{E8395084-BBDC-4EDF-ADA6-6F84F59F7C07}" srcOrd="0" destOrd="0" presId="urn:microsoft.com/office/officeart/2005/8/layout/default"/>
    <dgm:cxn modelId="{E6E9587B-4093-4235-BF5D-52019980AD14}" srcId="{21562FFD-838F-47FF-AD69-64C128E3626C}" destId="{7973736E-806A-4634-9003-4165F56041EF}" srcOrd="1" destOrd="0" parTransId="{D2E7B3E9-9B3D-4384-B8D7-0ECF291919C9}" sibTransId="{0C58EE5C-D3A5-4D8C-9D5D-C512B8713192}"/>
    <dgm:cxn modelId="{49441B94-47EB-4754-B106-1A7128E35142}" type="presOf" srcId="{81D8BB06-61C8-4E8A-91A6-D332772D0CE1}" destId="{FA00DAC3-4ECE-4667-9539-4F15F57A44D4}" srcOrd="0" destOrd="0" presId="urn:microsoft.com/office/officeart/2005/8/layout/default"/>
    <dgm:cxn modelId="{F6CE35C3-0368-4C02-B9EE-7FA0F90F906E}" srcId="{21562FFD-838F-47FF-AD69-64C128E3626C}" destId="{81D8BB06-61C8-4E8A-91A6-D332772D0CE1}" srcOrd="0" destOrd="0" parTransId="{E9C07E07-65F9-45C8-AC02-FC61A10EDED6}" sibTransId="{B081713A-7200-4E26-9DCC-254DF49BB343}"/>
    <dgm:cxn modelId="{26345ED1-D618-478E-8B69-0779C87C6CF1}" srcId="{21562FFD-838F-47FF-AD69-64C128E3626C}" destId="{17C80DBC-9FC4-4CFC-A113-CAD0913237CF}" srcOrd="3" destOrd="0" parTransId="{F3E08B67-253B-48B4-A81A-C6F81B043029}" sibTransId="{37973DA4-C0C0-4379-A67E-D85E669CC5F8}"/>
    <dgm:cxn modelId="{4B3251F6-1EC2-4771-A243-4AA1121B6A31}" srcId="{21562FFD-838F-47FF-AD69-64C128E3626C}" destId="{15902C58-FD58-4BA4-B03A-AD53EA21A059}" srcOrd="2" destOrd="0" parTransId="{3D9B0728-2E87-4E7E-AE8B-94108D3508A9}" sibTransId="{E31C54CD-847D-427B-822E-CEE270BEBB7D}"/>
    <dgm:cxn modelId="{95AB5E12-9C46-451A-A3F7-099F21F72D03}" type="presParOf" srcId="{00523405-0294-498F-93A1-D404363B7565}" destId="{FA00DAC3-4ECE-4667-9539-4F15F57A44D4}" srcOrd="0" destOrd="0" presId="urn:microsoft.com/office/officeart/2005/8/layout/default"/>
    <dgm:cxn modelId="{AC9EF5E8-7C6A-45DA-A880-E135C04B1BA5}" type="presParOf" srcId="{00523405-0294-498F-93A1-D404363B7565}" destId="{AC7A8FCC-B1EC-42FC-8A0C-609BCCF6427B}" srcOrd="1" destOrd="0" presId="urn:microsoft.com/office/officeart/2005/8/layout/default"/>
    <dgm:cxn modelId="{B83FF47F-2ECF-40A5-857B-C04337666D02}" type="presParOf" srcId="{00523405-0294-498F-93A1-D404363B7565}" destId="{E8395084-BBDC-4EDF-ADA6-6F84F59F7C07}" srcOrd="2" destOrd="0" presId="urn:microsoft.com/office/officeart/2005/8/layout/default"/>
    <dgm:cxn modelId="{1F1EEFBC-8344-49D9-946B-6EF51D7418B1}" type="presParOf" srcId="{00523405-0294-498F-93A1-D404363B7565}" destId="{200A13B9-7845-485F-9AB5-A3118AB9CA18}" srcOrd="3" destOrd="0" presId="urn:microsoft.com/office/officeart/2005/8/layout/default"/>
    <dgm:cxn modelId="{2031FAE4-B3A9-46E8-A40E-523AEA8D9E90}" type="presParOf" srcId="{00523405-0294-498F-93A1-D404363B7565}" destId="{55C70EA6-E0B8-4393-8863-CDF1AE8C63C0}" srcOrd="4" destOrd="0" presId="urn:microsoft.com/office/officeart/2005/8/layout/default"/>
    <dgm:cxn modelId="{3CC01252-1388-4D97-8998-65DFFA993B06}" type="presParOf" srcId="{00523405-0294-498F-93A1-D404363B7565}" destId="{066C03AB-9CC7-48C8-9F44-6B483AD694FF}" srcOrd="5" destOrd="0" presId="urn:microsoft.com/office/officeart/2005/8/layout/default"/>
    <dgm:cxn modelId="{F8154BC6-DBE0-4767-88B0-3FB762E9B289}" type="presParOf" srcId="{00523405-0294-498F-93A1-D404363B7565}" destId="{E2BFE304-5E8C-4ADB-82B0-11C9A4B8C9D8}"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5FE8DB-0E3B-4817-BA13-C3122B1037BA}"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en-US"/>
        </a:p>
      </dgm:t>
    </dgm:pt>
    <dgm:pt modelId="{03DA796C-C9F9-433C-9D6A-478208D8BB02}" type="pres">
      <dgm:prSet presAssocID="{FA5FE8DB-0E3B-4817-BA13-C3122B1037BA}" presName="linear" presStyleCnt="0">
        <dgm:presLayoutVars>
          <dgm:animLvl val="lvl"/>
          <dgm:resizeHandles val="exact"/>
        </dgm:presLayoutVars>
      </dgm:prSet>
      <dgm:spPr/>
    </dgm:pt>
  </dgm:ptLst>
  <dgm:cxnLst>
    <dgm:cxn modelId="{0C375B09-55D8-4918-95C0-A53AE49E3DC6}" type="presOf" srcId="{FA5FE8DB-0E3B-4817-BA13-C3122B1037BA}" destId="{03DA796C-C9F9-433C-9D6A-478208D8BB02}"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9C0FD-051B-4239-AA8B-7FB75F729FCF}">
      <dsp:nvSpPr>
        <dsp:cNvPr id="0" name=""/>
        <dsp:cNvSpPr/>
      </dsp:nvSpPr>
      <dsp:spPr>
        <a:xfrm>
          <a:off x="1148937" y="576"/>
          <a:ext cx="4595748" cy="75001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170" tIns="190505" rIns="89170" bIns="190505" numCol="1" spcCol="1270" anchor="ctr" anchorCtr="0">
          <a:noAutofit/>
        </a:bodyPr>
        <a:lstStyle/>
        <a:p>
          <a:pPr marL="0" lvl="0" indent="0" algn="l" defTabSz="711200">
            <a:lnSpc>
              <a:spcPct val="90000"/>
            </a:lnSpc>
            <a:spcBef>
              <a:spcPct val="0"/>
            </a:spcBef>
            <a:spcAft>
              <a:spcPct val="35000"/>
            </a:spcAft>
            <a:buNone/>
          </a:pPr>
          <a:r>
            <a:rPr lang="en-US" sz="1600" kern="1200"/>
            <a:t>Do your research</a:t>
          </a:r>
        </a:p>
      </dsp:txBody>
      <dsp:txXfrm>
        <a:off x="1148937" y="576"/>
        <a:ext cx="4595748" cy="750019"/>
      </dsp:txXfrm>
    </dsp:sp>
    <dsp:sp modelId="{C0872FB1-601E-4CA0-A7AE-B607AA9DA34D}">
      <dsp:nvSpPr>
        <dsp:cNvPr id="0" name=""/>
        <dsp:cNvSpPr/>
      </dsp:nvSpPr>
      <dsp:spPr>
        <a:xfrm>
          <a:off x="0" y="576"/>
          <a:ext cx="1148937" cy="75001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0798" tIns="74085" rIns="60798" bIns="74085" numCol="1" spcCol="1270" anchor="ctr" anchorCtr="0">
          <a:noAutofit/>
        </a:bodyPr>
        <a:lstStyle/>
        <a:p>
          <a:pPr marL="0" lvl="0" indent="0" algn="ctr" defTabSz="844550">
            <a:lnSpc>
              <a:spcPct val="90000"/>
            </a:lnSpc>
            <a:spcBef>
              <a:spcPct val="0"/>
            </a:spcBef>
            <a:spcAft>
              <a:spcPct val="35000"/>
            </a:spcAft>
            <a:buNone/>
          </a:pPr>
          <a:r>
            <a:rPr lang="en-US" sz="1900" kern="1200"/>
            <a:t>Do</a:t>
          </a:r>
        </a:p>
      </dsp:txBody>
      <dsp:txXfrm>
        <a:off x="0" y="576"/>
        <a:ext cx="1148937" cy="750019"/>
      </dsp:txXfrm>
    </dsp:sp>
    <dsp:sp modelId="{6CA67EE1-DC9A-40E0-9298-B3EE228C1B83}">
      <dsp:nvSpPr>
        <dsp:cNvPr id="0" name=""/>
        <dsp:cNvSpPr/>
      </dsp:nvSpPr>
      <dsp:spPr>
        <a:xfrm>
          <a:off x="1148937" y="795597"/>
          <a:ext cx="4595748" cy="750019"/>
        </a:xfrm>
        <a:prstGeom prst="rect">
          <a:avLst/>
        </a:prstGeom>
        <a:solidFill>
          <a:schemeClr val="accent5">
            <a:tint val="40000"/>
            <a:alpha val="90000"/>
            <a:hueOff val="-1347952"/>
            <a:satOff val="-4566"/>
            <a:lumOff val="-586"/>
            <a:alphaOff val="0"/>
          </a:schemeClr>
        </a:solidFill>
        <a:ln w="12700" cap="flat" cmpd="sng" algn="ctr">
          <a:solidFill>
            <a:schemeClr val="accent5">
              <a:tint val="40000"/>
              <a:alpha val="90000"/>
              <a:hueOff val="-1347952"/>
              <a:satOff val="-4566"/>
              <a:lumOff val="-5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170" tIns="190505" rIns="89170" bIns="190505" numCol="1" spcCol="1270" anchor="ctr" anchorCtr="0">
          <a:noAutofit/>
        </a:bodyPr>
        <a:lstStyle/>
        <a:p>
          <a:pPr marL="0" lvl="0" indent="0" algn="l" defTabSz="711200">
            <a:lnSpc>
              <a:spcPct val="90000"/>
            </a:lnSpc>
            <a:spcBef>
              <a:spcPct val="0"/>
            </a:spcBef>
            <a:spcAft>
              <a:spcPct val="35000"/>
            </a:spcAft>
            <a:buNone/>
          </a:pPr>
          <a:r>
            <a:rPr lang="en-US" sz="1600" kern="1200"/>
            <a:t>Keep track of deadlines and dates</a:t>
          </a:r>
        </a:p>
      </dsp:txBody>
      <dsp:txXfrm>
        <a:off x="1148937" y="795597"/>
        <a:ext cx="4595748" cy="750019"/>
      </dsp:txXfrm>
    </dsp:sp>
    <dsp:sp modelId="{E21AB95C-9007-4B49-8DBD-7B9C9AE277B6}">
      <dsp:nvSpPr>
        <dsp:cNvPr id="0" name=""/>
        <dsp:cNvSpPr/>
      </dsp:nvSpPr>
      <dsp:spPr>
        <a:xfrm>
          <a:off x="0" y="795597"/>
          <a:ext cx="1148937" cy="750019"/>
        </a:xfrm>
        <a:prstGeom prst="rect">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0798" tIns="74085" rIns="60798" bIns="74085" numCol="1" spcCol="1270" anchor="ctr" anchorCtr="0">
          <a:noAutofit/>
        </a:bodyPr>
        <a:lstStyle/>
        <a:p>
          <a:pPr marL="0" lvl="0" indent="0" algn="ctr" defTabSz="844550">
            <a:lnSpc>
              <a:spcPct val="90000"/>
            </a:lnSpc>
            <a:spcBef>
              <a:spcPct val="0"/>
            </a:spcBef>
            <a:spcAft>
              <a:spcPct val="35000"/>
            </a:spcAft>
            <a:buNone/>
          </a:pPr>
          <a:r>
            <a:rPr lang="en-US" sz="1900" kern="1200"/>
            <a:t>Keep</a:t>
          </a:r>
        </a:p>
      </dsp:txBody>
      <dsp:txXfrm>
        <a:off x="0" y="795597"/>
        <a:ext cx="1148937" cy="750019"/>
      </dsp:txXfrm>
    </dsp:sp>
    <dsp:sp modelId="{E14F8303-34DC-4CE9-A130-F62BCC0AE3A7}">
      <dsp:nvSpPr>
        <dsp:cNvPr id="0" name=""/>
        <dsp:cNvSpPr/>
      </dsp:nvSpPr>
      <dsp:spPr>
        <a:xfrm>
          <a:off x="1148937" y="1590618"/>
          <a:ext cx="4595748" cy="750019"/>
        </a:xfrm>
        <a:prstGeom prst="rect">
          <a:avLst/>
        </a:prstGeom>
        <a:solidFill>
          <a:schemeClr val="accent5">
            <a:tint val="40000"/>
            <a:alpha val="90000"/>
            <a:hueOff val="-2695905"/>
            <a:satOff val="-9133"/>
            <a:lumOff val="-1171"/>
            <a:alphaOff val="0"/>
          </a:schemeClr>
        </a:solidFill>
        <a:ln w="12700" cap="flat" cmpd="sng" algn="ctr">
          <a:solidFill>
            <a:schemeClr val="accent5">
              <a:tint val="40000"/>
              <a:alpha val="90000"/>
              <a:hueOff val="-2695905"/>
              <a:satOff val="-9133"/>
              <a:lumOff val="-11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170" tIns="190505" rIns="89170" bIns="190505" numCol="1" spcCol="1270" anchor="ctr" anchorCtr="0">
          <a:noAutofit/>
        </a:bodyPr>
        <a:lstStyle/>
        <a:p>
          <a:pPr marL="0" lvl="0" indent="0" algn="l" defTabSz="711200">
            <a:lnSpc>
              <a:spcPct val="90000"/>
            </a:lnSpc>
            <a:spcBef>
              <a:spcPct val="0"/>
            </a:spcBef>
            <a:spcAft>
              <a:spcPct val="35000"/>
            </a:spcAft>
            <a:buNone/>
          </a:pPr>
          <a:r>
            <a:rPr lang="en-US" sz="1600" kern="1200"/>
            <a:t>Regularly check emails once you start the process</a:t>
          </a:r>
        </a:p>
      </dsp:txBody>
      <dsp:txXfrm>
        <a:off x="1148937" y="1590618"/>
        <a:ext cx="4595748" cy="750019"/>
      </dsp:txXfrm>
    </dsp:sp>
    <dsp:sp modelId="{C9ACCC33-1B24-47D0-BAFC-F1013AE5E8D3}">
      <dsp:nvSpPr>
        <dsp:cNvPr id="0" name=""/>
        <dsp:cNvSpPr/>
      </dsp:nvSpPr>
      <dsp:spPr>
        <a:xfrm>
          <a:off x="0" y="1590618"/>
          <a:ext cx="1148937" cy="750019"/>
        </a:xfrm>
        <a:prstGeom prst="rect">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0798" tIns="74085" rIns="60798" bIns="74085" numCol="1" spcCol="1270" anchor="ctr" anchorCtr="0">
          <a:noAutofit/>
        </a:bodyPr>
        <a:lstStyle/>
        <a:p>
          <a:pPr marL="0" lvl="0" indent="0" algn="ctr" defTabSz="844550">
            <a:lnSpc>
              <a:spcPct val="90000"/>
            </a:lnSpc>
            <a:spcBef>
              <a:spcPct val="0"/>
            </a:spcBef>
            <a:spcAft>
              <a:spcPct val="35000"/>
            </a:spcAft>
            <a:buNone/>
          </a:pPr>
          <a:r>
            <a:rPr lang="en-US" sz="1900" kern="1200"/>
            <a:t>Check</a:t>
          </a:r>
        </a:p>
      </dsp:txBody>
      <dsp:txXfrm>
        <a:off x="0" y="1590618"/>
        <a:ext cx="1148937" cy="750019"/>
      </dsp:txXfrm>
    </dsp:sp>
    <dsp:sp modelId="{465B406B-5A84-4C83-A313-02E399F67ED9}">
      <dsp:nvSpPr>
        <dsp:cNvPr id="0" name=""/>
        <dsp:cNvSpPr/>
      </dsp:nvSpPr>
      <dsp:spPr>
        <a:xfrm>
          <a:off x="1148937" y="2385638"/>
          <a:ext cx="4595748" cy="750019"/>
        </a:xfrm>
        <a:prstGeom prst="rect">
          <a:avLst/>
        </a:prstGeom>
        <a:solidFill>
          <a:schemeClr val="accent5">
            <a:tint val="40000"/>
            <a:alpha val="90000"/>
            <a:hueOff val="-4043857"/>
            <a:satOff val="-13699"/>
            <a:lumOff val="-1757"/>
            <a:alphaOff val="0"/>
          </a:schemeClr>
        </a:solidFill>
        <a:ln w="12700" cap="flat" cmpd="sng" algn="ctr">
          <a:solidFill>
            <a:schemeClr val="accent5">
              <a:tint val="40000"/>
              <a:alpha val="90000"/>
              <a:hueOff val="-4043857"/>
              <a:satOff val="-13699"/>
              <a:lumOff val="-17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170" tIns="190505" rIns="89170" bIns="190505" numCol="1" spcCol="1270" anchor="ctr" anchorCtr="0">
          <a:noAutofit/>
        </a:bodyPr>
        <a:lstStyle/>
        <a:p>
          <a:pPr marL="0" lvl="0" indent="0" algn="l" defTabSz="711200">
            <a:lnSpc>
              <a:spcPct val="90000"/>
            </a:lnSpc>
            <a:spcBef>
              <a:spcPct val="0"/>
            </a:spcBef>
            <a:spcAft>
              <a:spcPct val="35000"/>
            </a:spcAft>
            <a:buNone/>
          </a:pPr>
          <a:r>
            <a:rPr lang="en-US" sz="1600" kern="1200"/>
            <a:t>Use professional communication </a:t>
          </a:r>
        </a:p>
      </dsp:txBody>
      <dsp:txXfrm>
        <a:off x="1148937" y="2385638"/>
        <a:ext cx="4595748" cy="750019"/>
      </dsp:txXfrm>
    </dsp:sp>
    <dsp:sp modelId="{CB06363F-C3BA-463C-84F1-2904BF5D966F}">
      <dsp:nvSpPr>
        <dsp:cNvPr id="0" name=""/>
        <dsp:cNvSpPr/>
      </dsp:nvSpPr>
      <dsp:spPr>
        <a:xfrm>
          <a:off x="0" y="2385638"/>
          <a:ext cx="1148937" cy="750019"/>
        </a:xfrm>
        <a:prstGeom prst="rect">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0798" tIns="74085" rIns="60798" bIns="74085" numCol="1" spcCol="1270" anchor="ctr" anchorCtr="0">
          <a:noAutofit/>
        </a:bodyPr>
        <a:lstStyle/>
        <a:p>
          <a:pPr marL="0" lvl="0" indent="0" algn="ctr" defTabSz="844550">
            <a:lnSpc>
              <a:spcPct val="90000"/>
            </a:lnSpc>
            <a:spcBef>
              <a:spcPct val="0"/>
            </a:spcBef>
            <a:spcAft>
              <a:spcPct val="35000"/>
            </a:spcAft>
            <a:buNone/>
          </a:pPr>
          <a:r>
            <a:rPr lang="en-US" sz="1900" kern="1200"/>
            <a:t>Use</a:t>
          </a:r>
        </a:p>
      </dsp:txBody>
      <dsp:txXfrm>
        <a:off x="0" y="2385638"/>
        <a:ext cx="1148937" cy="750019"/>
      </dsp:txXfrm>
    </dsp:sp>
    <dsp:sp modelId="{FEB71413-9DED-4FFF-8F6A-41D26441BBE6}">
      <dsp:nvSpPr>
        <dsp:cNvPr id="0" name=""/>
        <dsp:cNvSpPr/>
      </dsp:nvSpPr>
      <dsp:spPr>
        <a:xfrm>
          <a:off x="1148937" y="3180659"/>
          <a:ext cx="4595748" cy="750019"/>
        </a:xfrm>
        <a:prstGeom prst="rect">
          <a:avLst/>
        </a:prstGeom>
        <a:solidFill>
          <a:schemeClr val="accent5">
            <a:tint val="40000"/>
            <a:alpha val="90000"/>
            <a:hueOff val="-5391810"/>
            <a:satOff val="-18266"/>
            <a:lumOff val="-2342"/>
            <a:alphaOff val="0"/>
          </a:schemeClr>
        </a:solidFill>
        <a:ln w="12700" cap="flat" cmpd="sng" algn="ctr">
          <a:solidFill>
            <a:schemeClr val="accent5">
              <a:tint val="40000"/>
              <a:alpha val="90000"/>
              <a:hueOff val="-5391810"/>
              <a:satOff val="-18266"/>
              <a:lumOff val="-23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170" tIns="190505" rIns="89170" bIns="190505" numCol="1" spcCol="1270" anchor="ctr" anchorCtr="0">
          <a:noAutofit/>
        </a:bodyPr>
        <a:lstStyle/>
        <a:p>
          <a:pPr marL="0" lvl="0" indent="0" algn="l" defTabSz="711200">
            <a:lnSpc>
              <a:spcPct val="90000"/>
            </a:lnSpc>
            <a:spcBef>
              <a:spcPct val="0"/>
            </a:spcBef>
            <a:spcAft>
              <a:spcPct val="35000"/>
            </a:spcAft>
            <a:buNone/>
          </a:pPr>
          <a:r>
            <a:rPr lang="en-US" sz="1600" kern="1200"/>
            <a:t>Proofread, proofread, proofread! </a:t>
          </a:r>
        </a:p>
      </dsp:txBody>
      <dsp:txXfrm>
        <a:off x="1148937" y="3180659"/>
        <a:ext cx="4595748" cy="750019"/>
      </dsp:txXfrm>
    </dsp:sp>
    <dsp:sp modelId="{B796FC41-CFA4-44D9-8269-9B8D9BB4F6C7}">
      <dsp:nvSpPr>
        <dsp:cNvPr id="0" name=""/>
        <dsp:cNvSpPr/>
      </dsp:nvSpPr>
      <dsp:spPr>
        <a:xfrm>
          <a:off x="0" y="3180659"/>
          <a:ext cx="1148937" cy="750019"/>
        </a:xfrm>
        <a:prstGeom prst="rect">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0798" tIns="74085" rIns="60798" bIns="74085" numCol="1" spcCol="1270" anchor="ctr" anchorCtr="0">
          <a:noAutofit/>
        </a:bodyPr>
        <a:lstStyle/>
        <a:p>
          <a:pPr marL="0" lvl="0" indent="0" algn="ctr" defTabSz="844550">
            <a:lnSpc>
              <a:spcPct val="90000"/>
            </a:lnSpc>
            <a:spcBef>
              <a:spcPct val="0"/>
            </a:spcBef>
            <a:spcAft>
              <a:spcPct val="35000"/>
            </a:spcAft>
            <a:buNone/>
          </a:pPr>
          <a:r>
            <a:rPr lang="en-US" sz="1900" kern="1200"/>
            <a:t>Proofread</a:t>
          </a:r>
        </a:p>
      </dsp:txBody>
      <dsp:txXfrm>
        <a:off x="0" y="3180659"/>
        <a:ext cx="1148937" cy="750019"/>
      </dsp:txXfrm>
    </dsp:sp>
    <dsp:sp modelId="{B8BFA772-ED58-41B4-9885-02CF0698EF4E}">
      <dsp:nvSpPr>
        <dsp:cNvPr id="0" name=""/>
        <dsp:cNvSpPr/>
      </dsp:nvSpPr>
      <dsp:spPr>
        <a:xfrm>
          <a:off x="1148937" y="3975679"/>
          <a:ext cx="4595748" cy="750019"/>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170" tIns="190505" rIns="89170" bIns="190505" numCol="1" spcCol="1270" anchor="ctr" anchorCtr="0">
          <a:noAutofit/>
        </a:bodyPr>
        <a:lstStyle/>
        <a:p>
          <a:pPr marL="0" lvl="0" indent="0" algn="l" defTabSz="711200">
            <a:lnSpc>
              <a:spcPct val="90000"/>
            </a:lnSpc>
            <a:spcBef>
              <a:spcPct val="0"/>
            </a:spcBef>
            <a:spcAft>
              <a:spcPct val="35000"/>
            </a:spcAft>
            <a:buNone/>
          </a:pPr>
          <a:r>
            <a:rPr lang="en-US" sz="1600" kern="1200"/>
            <a:t>Screen your social media </a:t>
          </a:r>
        </a:p>
      </dsp:txBody>
      <dsp:txXfrm>
        <a:off x="1148937" y="3975679"/>
        <a:ext cx="4595748" cy="750019"/>
      </dsp:txXfrm>
    </dsp:sp>
    <dsp:sp modelId="{ECC9A970-A758-44BF-99EE-7D37338C115C}">
      <dsp:nvSpPr>
        <dsp:cNvPr id="0" name=""/>
        <dsp:cNvSpPr/>
      </dsp:nvSpPr>
      <dsp:spPr>
        <a:xfrm>
          <a:off x="0" y="3975679"/>
          <a:ext cx="1148937" cy="750019"/>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60798" tIns="74085" rIns="60798" bIns="74085" numCol="1" spcCol="1270" anchor="ctr" anchorCtr="0">
          <a:noAutofit/>
        </a:bodyPr>
        <a:lstStyle/>
        <a:p>
          <a:pPr marL="0" lvl="0" indent="0" algn="ctr" defTabSz="844550">
            <a:lnSpc>
              <a:spcPct val="90000"/>
            </a:lnSpc>
            <a:spcBef>
              <a:spcPct val="0"/>
            </a:spcBef>
            <a:spcAft>
              <a:spcPct val="35000"/>
            </a:spcAft>
            <a:buNone/>
          </a:pPr>
          <a:r>
            <a:rPr lang="en-US" sz="1900" kern="1200"/>
            <a:t>Screen</a:t>
          </a:r>
        </a:p>
      </dsp:txBody>
      <dsp:txXfrm>
        <a:off x="0" y="3975679"/>
        <a:ext cx="1148937" cy="7500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0DAC3-4ECE-4667-9539-4F15F57A44D4}">
      <dsp:nvSpPr>
        <dsp:cNvPr id="0" name=""/>
        <dsp:cNvSpPr/>
      </dsp:nvSpPr>
      <dsp:spPr>
        <a:xfrm>
          <a:off x="793" y="595140"/>
          <a:ext cx="3094417" cy="185665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Congenial Light" panose="02000503040000020004" pitchFamily="2" charset="0"/>
            </a:rPr>
            <a:t>Check college’s web site under admissions for transcript requirements</a:t>
          </a:r>
          <a:r>
            <a:rPr lang="en-US" sz="2000" b="0" i="0" kern="1200">
              <a:latin typeface="Congenial Light" panose="02000503040000020004" pitchFamily="2" charset="0"/>
            </a:rPr>
            <a:t>​</a:t>
          </a:r>
          <a:endParaRPr lang="en-US" sz="2000" kern="1200">
            <a:latin typeface="Congenial Light" panose="02000503040000020004" pitchFamily="2" charset="0"/>
          </a:endParaRPr>
        </a:p>
      </dsp:txBody>
      <dsp:txXfrm>
        <a:off x="793" y="595140"/>
        <a:ext cx="3094417" cy="1856650"/>
      </dsp:txXfrm>
    </dsp:sp>
    <dsp:sp modelId="{E8395084-BBDC-4EDF-ADA6-6F84F59F7C07}">
      <dsp:nvSpPr>
        <dsp:cNvPr id="0" name=""/>
        <dsp:cNvSpPr/>
      </dsp:nvSpPr>
      <dsp:spPr>
        <a:xfrm>
          <a:off x="3404652" y="595140"/>
          <a:ext cx="3094417" cy="185665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latin typeface="Congenial Light" panose="02000503040000020004" pitchFamily="2" charset="0"/>
            </a:rPr>
            <a:t>Common Application transcripts are automatically submitted by Counselors​</a:t>
          </a:r>
          <a:r>
            <a:rPr lang="en-US" sz="1800" kern="1200">
              <a:latin typeface="Congenial Light" panose="02000503040000020004" pitchFamily="2" charset="0"/>
            </a:rPr>
            <a:t> if invited</a:t>
          </a:r>
        </a:p>
      </dsp:txBody>
      <dsp:txXfrm>
        <a:off x="3404652" y="595140"/>
        <a:ext cx="3094417" cy="1856650"/>
      </dsp:txXfrm>
    </dsp:sp>
    <dsp:sp modelId="{55C70EA6-E0B8-4393-8863-CDF1AE8C63C0}">
      <dsp:nvSpPr>
        <dsp:cNvPr id="0" name=""/>
        <dsp:cNvSpPr/>
      </dsp:nvSpPr>
      <dsp:spPr>
        <a:xfrm>
          <a:off x="793" y="2761232"/>
          <a:ext cx="3094417" cy="185665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Some schools require you to mail a transcript.  Please </a:t>
          </a:r>
          <a:r>
            <a:rPr lang="en-US" sz="1700" b="0" i="0" kern="1200"/>
            <a:t>complete</a:t>
          </a:r>
          <a:r>
            <a:rPr lang="en-US" sz="1600" b="0" i="0" kern="1200"/>
            <a:t> a transcript request form available on the CHS Counseling webpage</a:t>
          </a:r>
        </a:p>
        <a:p>
          <a:pPr marL="0" lvl="0" indent="0" algn="ctr" defTabSz="711200">
            <a:lnSpc>
              <a:spcPct val="90000"/>
            </a:lnSpc>
            <a:spcBef>
              <a:spcPct val="0"/>
            </a:spcBef>
            <a:spcAft>
              <a:spcPct val="35000"/>
            </a:spcAft>
            <a:buNone/>
          </a:pPr>
          <a:r>
            <a:rPr lang="en-US" sz="1600" b="0" i="0" kern="1200"/>
            <a:t> https://www.chs.rsd407.org/transcript</a:t>
          </a:r>
          <a:endParaRPr lang="en-US" sz="1600" kern="1200"/>
        </a:p>
      </dsp:txBody>
      <dsp:txXfrm>
        <a:off x="793" y="2761232"/>
        <a:ext cx="3094417" cy="1856650"/>
      </dsp:txXfrm>
    </dsp:sp>
    <dsp:sp modelId="{E2BFE304-5E8C-4ADB-82B0-11C9A4B8C9D8}">
      <dsp:nvSpPr>
        <dsp:cNvPr id="0" name=""/>
        <dsp:cNvSpPr/>
      </dsp:nvSpPr>
      <dsp:spPr>
        <a:xfrm>
          <a:off x="3404652" y="2761232"/>
          <a:ext cx="3094417" cy="185665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t>Some schools do not require a transcript until after admitted and enrolled (UW, University of California)</a:t>
          </a:r>
          <a:endParaRPr lang="en-US" sz="1800" kern="1200"/>
        </a:p>
      </dsp:txBody>
      <dsp:txXfrm>
        <a:off x="3404652" y="2761232"/>
        <a:ext cx="3094417" cy="18566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95608701-83A8-49E3-B929-1AA3201368AB}" type="datetimeFigureOut">
              <a:rPr lang="en-US" smtClean="0"/>
              <a:t>2/27/2024</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D371F46F-DB46-4F14-9809-6868A8701360}" type="slidenum">
              <a:rPr lang="en-US" smtClean="0"/>
              <a:t>‹#›</a:t>
            </a:fld>
            <a:endParaRPr lang="en-US"/>
          </a:p>
        </p:txBody>
      </p:sp>
    </p:spTree>
    <p:extLst>
      <p:ext uri="{BB962C8B-B14F-4D97-AF65-F5344CB8AC3E}">
        <p14:creationId xmlns:p14="http://schemas.microsoft.com/office/powerpoint/2010/main" val="1510169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Ellie </a:t>
            </a:r>
            <a:endParaRPr lang="en-US"/>
          </a:p>
          <a:p>
            <a:r>
              <a:rPr lang="en-US"/>
              <a:t>Welcome, thank you for coming tonight. Explain how the night will go, with questions after each session</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D371F46F-DB46-4F14-9809-6868A8701360}" type="slidenum">
              <a:rPr lang="en-US" smtClean="0"/>
              <a:t>1</a:t>
            </a:fld>
            <a:endParaRPr lang="en-US"/>
          </a:p>
        </p:txBody>
      </p:sp>
    </p:spTree>
    <p:extLst>
      <p:ext uri="{BB962C8B-B14F-4D97-AF65-F5344CB8AC3E}">
        <p14:creationId xmlns:p14="http://schemas.microsoft.com/office/powerpoint/2010/main" val="1592599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 </a:t>
            </a:r>
          </a:p>
          <a:p>
            <a:r>
              <a:rPr lang="en-US"/>
              <a:t>Mention different pathways. Students need to look in Skyward themselves and see their graduation requirements and register accordingly for senior year. Do their </a:t>
            </a:r>
            <a:r>
              <a:rPr lang="en-US" err="1"/>
              <a:t>Xello</a:t>
            </a:r>
            <a:r>
              <a:rPr lang="en-US"/>
              <a:t> lessons, elaborate on next slide</a:t>
            </a:r>
          </a:p>
        </p:txBody>
      </p:sp>
      <p:sp>
        <p:nvSpPr>
          <p:cNvPr id="4" name="Slide Number Placeholder 3"/>
          <p:cNvSpPr>
            <a:spLocks noGrp="1"/>
          </p:cNvSpPr>
          <p:nvPr>
            <p:ph type="sldNum" sz="quarter" idx="5"/>
          </p:nvPr>
        </p:nvSpPr>
        <p:spPr/>
        <p:txBody>
          <a:bodyPr/>
          <a:lstStyle/>
          <a:p>
            <a:fld id="{D371F46F-DB46-4F14-9809-6868A8701360}" type="slidenum">
              <a:rPr lang="en-US" smtClean="0"/>
              <a:t>10</a:t>
            </a:fld>
            <a:endParaRPr lang="en-US"/>
          </a:p>
        </p:txBody>
      </p:sp>
    </p:spTree>
    <p:extLst>
      <p:ext uri="{BB962C8B-B14F-4D97-AF65-F5344CB8AC3E}">
        <p14:creationId xmlns:p14="http://schemas.microsoft.com/office/powerpoint/2010/main" val="4041001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a:t>
            </a:r>
          </a:p>
          <a:p>
            <a:r>
              <a:rPr lang="en-US"/>
              <a:t>Complete all </a:t>
            </a:r>
            <a:r>
              <a:rPr lang="en-US" err="1"/>
              <a:t>Xello</a:t>
            </a:r>
            <a:r>
              <a:rPr lang="en-US"/>
              <a:t> lessons. Do lessons at the start of the school year</a:t>
            </a:r>
          </a:p>
        </p:txBody>
      </p:sp>
      <p:sp>
        <p:nvSpPr>
          <p:cNvPr id="4" name="Slide Number Placeholder 3"/>
          <p:cNvSpPr>
            <a:spLocks noGrp="1"/>
          </p:cNvSpPr>
          <p:nvPr>
            <p:ph type="sldNum" sz="quarter" idx="5"/>
          </p:nvPr>
        </p:nvSpPr>
        <p:spPr/>
        <p:txBody>
          <a:bodyPr/>
          <a:lstStyle/>
          <a:p>
            <a:fld id="{D371F46F-DB46-4F14-9809-6868A8701360}" type="slidenum">
              <a:rPr lang="en-US" smtClean="0"/>
              <a:t>11</a:t>
            </a:fld>
            <a:endParaRPr lang="en-US"/>
          </a:p>
        </p:txBody>
      </p:sp>
    </p:spTree>
    <p:extLst>
      <p:ext uri="{BB962C8B-B14F-4D97-AF65-F5344CB8AC3E}">
        <p14:creationId xmlns:p14="http://schemas.microsoft.com/office/powerpoint/2010/main" val="3956915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Aaron- Mention class choices for CADR’s Senior Year quantitative requirement. Note these are only minimums. Some colleges require more, check their website or common data set.</a:t>
            </a:r>
          </a:p>
          <a:p>
            <a:endParaRPr lang="en-US"/>
          </a:p>
        </p:txBody>
      </p:sp>
      <p:sp>
        <p:nvSpPr>
          <p:cNvPr id="4" name="Slide Number Placeholder 3"/>
          <p:cNvSpPr>
            <a:spLocks noGrp="1"/>
          </p:cNvSpPr>
          <p:nvPr>
            <p:ph type="sldNum" sz="quarter" idx="5"/>
          </p:nvPr>
        </p:nvSpPr>
        <p:spPr/>
        <p:txBody>
          <a:bodyPr/>
          <a:lstStyle/>
          <a:p>
            <a:fld id="{D371F46F-DB46-4F14-9809-6868A8701360}" type="slidenum">
              <a:rPr lang="en-US" smtClean="0"/>
              <a:t>12</a:t>
            </a:fld>
            <a:endParaRPr lang="en-US"/>
          </a:p>
        </p:txBody>
      </p:sp>
    </p:spTree>
    <p:extLst>
      <p:ext uri="{BB962C8B-B14F-4D97-AF65-F5344CB8AC3E}">
        <p14:creationId xmlns:p14="http://schemas.microsoft.com/office/powerpoint/2010/main" val="3167904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Wendy - All families should apply for financial aid. Opens October 1st Senior year and every year in college. Don’t just write it off as </a:t>
            </a:r>
            <a:r>
              <a:rPr lang="en-US" err="1"/>
              <a:t>yyou</a:t>
            </a:r>
            <a:r>
              <a:rPr lang="en-US"/>
              <a:t> make too much. Some scholarships go through FAFSA. FAFSA/WASFA online completion events online through WSAC. Reach out to Financial Aid Office for help. Start looking now for scholarships. Specific interests, use Google</a:t>
            </a:r>
          </a:p>
        </p:txBody>
      </p:sp>
      <p:sp>
        <p:nvSpPr>
          <p:cNvPr id="4" name="Slide Number Placeholder 3"/>
          <p:cNvSpPr>
            <a:spLocks noGrp="1"/>
          </p:cNvSpPr>
          <p:nvPr>
            <p:ph type="sldNum" sz="quarter" idx="10"/>
          </p:nvPr>
        </p:nvSpPr>
        <p:spPr/>
        <p:txBody>
          <a:bodyPr/>
          <a:lstStyle/>
          <a:p>
            <a:pPr defTabSz="464149">
              <a:defRPr/>
            </a:pPr>
            <a:fld id="{FE0E9674-22AA-4182-85F7-2B9177EFE3BC}" type="slidenum">
              <a:rPr lang="en-US">
                <a:solidFill>
                  <a:prstClr val="black"/>
                </a:solidFill>
                <a:latin typeface="Calibri" panose="020F0502020204030204"/>
              </a:rPr>
              <a:pPr defTabSz="464149">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827985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Wendy - Go over what their plan for after high school, share some tools for students to research and actively plan their future whether trade school, apprenticeships, college (Students should take time to visit college websites. ), career. Xello, Big Future, CHS CCC web page and counseling. Complete by Spring Break</a:t>
            </a:r>
          </a:p>
        </p:txBody>
      </p:sp>
      <p:sp>
        <p:nvSpPr>
          <p:cNvPr id="4" name="Slide Number Placeholder 3"/>
          <p:cNvSpPr>
            <a:spLocks noGrp="1"/>
          </p:cNvSpPr>
          <p:nvPr>
            <p:ph type="sldNum" sz="quarter" idx="5"/>
          </p:nvPr>
        </p:nvSpPr>
        <p:spPr/>
        <p:txBody>
          <a:bodyPr/>
          <a:lstStyle/>
          <a:p>
            <a:fld id="{D371F46F-DB46-4F14-9809-6868A8701360}" type="slidenum">
              <a:rPr lang="en-US" smtClean="0"/>
              <a:t>14</a:t>
            </a:fld>
            <a:endParaRPr lang="en-US"/>
          </a:p>
        </p:txBody>
      </p:sp>
    </p:spTree>
    <p:extLst>
      <p:ext uri="{BB962C8B-B14F-4D97-AF65-F5344CB8AC3E}">
        <p14:creationId xmlns:p14="http://schemas.microsoft.com/office/powerpoint/2010/main" val="2583898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Wendy - I’m a resource for students for all things post-high school. College applications, job opportunities, military recruiters. More than welcome to drop-in or email for an appointment. </a:t>
            </a:r>
          </a:p>
        </p:txBody>
      </p:sp>
      <p:sp>
        <p:nvSpPr>
          <p:cNvPr id="4" name="Slide Number Placeholder 3"/>
          <p:cNvSpPr>
            <a:spLocks noGrp="1"/>
          </p:cNvSpPr>
          <p:nvPr>
            <p:ph type="sldNum" sz="quarter" idx="5"/>
          </p:nvPr>
        </p:nvSpPr>
        <p:spPr/>
        <p:txBody>
          <a:bodyPr/>
          <a:lstStyle/>
          <a:p>
            <a:fld id="{32EA7F66-4AEC-4F4C-95E4-BF9B7C2639A1}" type="slidenum">
              <a:rPr lang="en-US" smtClean="0"/>
              <a:t>15</a:t>
            </a:fld>
            <a:endParaRPr lang="en-US"/>
          </a:p>
        </p:txBody>
      </p:sp>
    </p:spTree>
    <p:extLst>
      <p:ext uri="{BB962C8B-B14F-4D97-AF65-F5344CB8AC3E}">
        <p14:creationId xmlns:p14="http://schemas.microsoft.com/office/powerpoint/2010/main" val="121205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Wendy - Thank you for coming out. Running Start will start shortly.</a:t>
            </a:r>
          </a:p>
        </p:txBody>
      </p:sp>
      <p:sp>
        <p:nvSpPr>
          <p:cNvPr id="4" name="Slide Number Placeholder 3"/>
          <p:cNvSpPr>
            <a:spLocks noGrp="1"/>
          </p:cNvSpPr>
          <p:nvPr>
            <p:ph type="sldNum" sz="quarter" idx="5"/>
          </p:nvPr>
        </p:nvSpPr>
        <p:spPr/>
        <p:txBody>
          <a:bodyPr/>
          <a:lstStyle/>
          <a:p>
            <a:fld id="{D371F46F-DB46-4F14-9809-6868A8701360}" type="slidenum">
              <a:rPr lang="en-US" smtClean="0"/>
              <a:t>16</a:t>
            </a:fld>
            <a:endParaRPr lang="en-US"/>
          </a:p>
        </p:txBody>
      </p:sp>
    </p:spTree>
    <p:extLst>
      <p:ext uri="{BB962C8B-B14F-4D97-AF65-F5344CB8AC3E}">
        <p14:creationId xmlns:p14="http://schemas.microsoft.com/office/powerpoint/2010/main" val="1088701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1836d8928_2_154:notes"/>
          <p:cNvSpPr txBox="1">
            <a:spLocks noGrp="1"/>
          </p:cNvSpPr>
          <p:nvPr>
            <p:ph type="body" idx="1"/>
          </p:nvPr>
        </p:nvSpPr>
        <p:spPr>
          <a:xfrm>
            <a:off x="701040" y="4444861"/>
            <a:ext cx="5608320" cy="3636705"/>
          </a:xfrm>
          <a:prstGeom prst="rect">
            <a:avLst/>
          </a:prstGeom>
        </p:spPr>
        <p:txBody>
          <a:bodyPr spcFirstLastPara="1" wrap="square" lIns="92815" tIns="92815" rIns="92815" bIns="92815" anchor="t" anchorCtr="0">
            <a:noAutofit/>
          </a:bodyPr>
          <a:lstStyle/>
          <a:p>
            <a:r>
              <a:rPr lang="en-US">
                <a:cs typeface="Calibri"/>
              </a:rPr>
              <a:t>Ellie </a:t>
            </a:r>
            <a:endParaRPr lang="en-US"/>
          </a:p>
          <a:p>
            <a:r>
              <a:rPr lang="en-US"/>
              <a:t>Introduce us all. Best and quickest way to get ahold of us is email.</a:t>
            </a:r>
            <a:endParaRPr lang="en-US">
              <a:cs typeface="Calibri"/>
            </a:endParaRPr>
          </a:p>
        </p:txBody>
      </p:sp>
      <p:sp>
        <p:nvSpPr>
          <p:cNvPr id="206" name="Google Shape;206;g61836d8928_2_154: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Ellie </a:t>
            </a:r>
          </a:p>
        </p:txBody>
      </p:sp>
      <p:sp>
        <p:nvSpPr>
          <p:cNvPr id="4" name="Slide Number Placeholder 3"/>
          <p:cNvSpPr>
            <a:spLocks noGrp="1"/>
          </p:cNvSpPr>
          <p:nvPr>
            <p:ph type="sldNum" sz="quarter" idx="5"/>
          </p:nvPr>
        </p:nvSpPr>
        <p:spPr/>
        <p:txBody>
          <a:bodyPr/>
          <a:lstStyle/>
          <a:p>
            <a:fld id="{D371F46F-DB46-4F14-9809-6868A8701360}" type="slidenum">
              <a:rPr lang="en-US" smtClean="0"/>
              <a:t>3</a:t>
            </a:fld>
            <a:endParaRPr lang="en-US"/>
          </a:p>
        </p:txBody>
      </p:sp>
    </p:spTree>
    <p:extLst>
      <p:ext uri="{BB962C8B-B14F-4D97-AF65-F5344CB8AC3E}">
        <p14:creationId xmlns:p14="http://schemas.microsoft.com/office/powerpoint/2010/main" val="1817205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Ellie </a:t>
            </a:r>
            <a:endParaRPr lang="en-US"/>
          </a:p>
        </p:txBody>
      </p:sp>
      <p:sp>
        <p:nvSpPr>
          <p:cNvPr id="4" name="Slide Number Placeholder 3"/>
          <p:cNvSpPr>
            <a:spLocks noGrp="1"/>
          </p:cNvSpPr>
          <p:nvPr>
            <p:ph type="sldNum" sz="quarter" idx="5"/>
          </p:nvPr>
        </p:nvSpPr>
        <p:spPr/>
        <p:txBody>
          <a:bodyPr/>
          <a:lstStyle/>
          <a:p>
            <a:fld id="{D371F46F-DB46-4F14-9809-6868A8701360}" type="slidenum">
              <a:rPr lang="en-US" smtClean="0"/>
              <a:t>4</a:t>
            </a:fld>
            <a:endParaRPr lang="en-US"/>
          </a:p>
        </p:txBody>
      </p:sp>
    </p:spTree>
    <p:extLst>
      <p:ext uri="{BB962C8B-B14F-4D97-AF65-F5344CB8AC3E}">
        <p14:creationId xmlns:p14="http://schemas.microsoft.com/office/powerpoint/2010/main" val="1040918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Margaret </a:t>
            </a:r>
            <a:endParaRPr lang="en-US"/>
          </a:p>
          <a:p>
            <a:r>
              <a:rPr lang="en-US"/>
              <a:t>Don't just go for the schools you have heard of – do some investigating.  Find the right fit for YOU.  Sports, Greek System, Size of School – proximity to home</a:t>
            </a:r>
            <a:endParaRPr lang="en-US">
              <a:cs typeface="Calibri"/>
            </a:endParaRPr>
          </a:p>
          <a:p>
            <a:r>
              <a:rPr lang="en-US"/>
              <a:t>Spreadsheet – keep a log of target schools</a:t>
            </a:r>
            <a:endParaRPr lang="en-US">
              <a:cs typeface="Calibri"/>
            </a:endParaRPr>
          </a:p>
          <a:p>
            <a:r>
              <a:rPr lang="en-US"/>
              <a:t>Track key data and requirements – deadlines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defTabSz="464149">
              <a:defRPr/>
            </a:pPr>
            <a:fld id="{FE0E9674-22AA-4182-85F7-2B9177EFE3BC}" type="slidenum">
              <a:rPr lang="en-US">
                <a:solidFill>
                  <a:prstClr val="black"/>
                </a:solidFill>
                <a:latin typeface="Calibri" panose="020F0502020204030204"/>
              </a:rPr>
              <a:pPr defTabSz="464149">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4204605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Margaret </a:t>
            </a:r>
          </a:p>
          <a:p>
            <a:r>
              <a:rPr lang="en-US"/>
              <a:t>check your email address – is it professional? Do not use your RSD email. Consider a new email address to use solely for college app’s and check it frequently. Scrub SM of anything you don’t want admission counselors to see.</a:t>
            </a:r>
            <a:endParaRPr lang="en-US">
              <a:cs typeface="Calibri"/>
            </a:endParaRPr>
          </a:p>
        </p:txBody>
      </p:sp>
      <p:sp>
        <p:nvSpPr>
          <p:cNvPr id="4" name="Slide Number Placeholder 3"/>
          <p:cNvSpPr>
            <a:spLocks noGrp="1"/>
          </p:cNvSpPr>
          <p:nvPr>
            <p:ph type="sldNum" sz="quarter" idx="5"/>
          </p:nvPr>
        </p:nvSpPr>
        <p:spPr/>
        <p:txBody>
          <a:bodyPr/>
          <a:lstStyle/>
          <a:p>
            <a:fld id="{D371F46F-DB46-4F14-9809-6868A8701360}" type="slidenum">
              <a:rPr lang="en-US" smtClean="0"/>
              <a:t>6</a:t>
            </a:fld>
            <a:endParaRPr lang="en-US"/>
          </a:p>
        </p:txBody>
      </p:sp>
    </p:spTree>
    <p:extLst>
      <p:ext uri="{BB962C8B-B14F-4D97-AF65-F5344CB8AC3E}">
        <p14:creationId xmlns:p14="http://schemas.microsoft.com/office/powerpoint/2010/main" val="881335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Margaret Each college has its own application/admission requirements.</a:t>
            </a:r>
          </a:p>
        </p:txBody>
      </p:sp>
      <p:sp>
        <p:nvSpPr>
          <p:cNvPr id="4" name="Slide Number Placeholder 3"/>
          <p:cNvSpPr>
            <a:spLocks noGrp="1"/>
          </p:cNvSpPr>
          <p:nvPr>
            <p:ph type="sldNum" sz="quarter" idx="5"/>
          </p:nvPr>
        </p:nvSpPr>
        <p:spPr/>
        <p:txBody>
          <a:bodyPr/>
          <a:lstStyle/>
          <a:p>
            <a:fld id="{D371F46F-DB46-4F14-9809-6868A8701360}" type="slidenum">
              <a:rPr lang="en-US" smtClean="0"/>
              <a:t>7</a:t>
            </a:fld>
            <a:endParaRPr lang="en-US"/>
          </a:p>
        </p:txBody>
      </p:sp>
    </p:spTree>
    <p:extLst>
      <p:ext uri="{BB962C8B-B14F-4D97-AF65-F5344CB8AC3E}">
        <p14:creationId xmlns:p14="http://schemas.microsoft.com/office/powerpoint/2010/main" val="1723702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Margaret - Check when needed. Request form online through counseling page.</a:t>
            </a:r>
          </a:p>
        </p:txBody>
      </p:sp>
      <p:sp>
        <p:nvSpPr>
          <p:cNvPr id="4" name="Slide Number Placeholder 3"/>
          <p:cNvSpPr>
            <a:spLocks noGrp="1"/>
          </p:cNvSpPr>
          <p:nvPr>
            <p:ph type="sldNum" sz="quarter" idx="5"/>
          </p:nvPr>
        </p:nvSpPr>
        <p:spPr/>
        <p:txBody>
          <a:bodyPr/>
          <a:lstStyle/>
          <a:p>
            <a:fld id="{D371F46F-DB46-4F14-9809-6868A8701360}" type="slidenum">
              <a:rPr lang="en-US" smtClean="0"/>
              <a:t>8</a:t>
            </a:fld>
            <a:endParaRPr lang="en-US"/>
          </a:p>
        </p:txBody>
      </p:sp>
    </p:spTree>
    <p:extLst>
      <p:ext uri="{BB962C8B-B14F-4D97-AF65-F5344CB8AC3E}">
        <p14:creationId xmlns:p14="http://schemas.microsoft.com/office/powerpoint/2010/main" val="3498363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Margaret </a:t>
            </a:r>
          </a:p>
          <a:p>
            <a:pPr>
              <a:defRPr/>
            </a:pPr>
            <a:r>
              <a:rPr lang="en-US"/>
              <a:t>All Washington Public Colleges are Test Optional or Test not required </a:t>
            </a:r>
            <a:endParaRPr lang="en-US">
              <a:cs typeface="Calibri"/>
            </a:endParaRPr>
          </a:p>
          <a:p>
            <a:r>
              <a:rPr lang="en-US">
                <a:cs typeface="Calibri"/>
              </a:rPr>
              <a:t> do your best, be honest, and follow the deadlines as well as the word count.</a:t>
            </a: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defTabSz="464149">
              <a:defRPr/>
            </a:pPr>
            <a:fld id="{FE0E9674-22AA-4182-85F7-2B9177EFE3BC}" type="slidenum">
              <a:rPr lang="en-US">
                <a:solidFill>
                  <a:prstClr val="black"/>
                </a:solidFill>
                <a:latin typeface="Calibri" panose="020F0502020204030204"/>
              </a:rPr>
              <a:pPr defTabSz="464149">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204668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BA20-01BE-1D75-4BDA-556DFF8F40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7C9F6-76B2-99A1-2ACF-C1A68BAE29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EF9FC8-54AF-763A-0CEF-D41504DBECD6}"/>
              </a:ext>
            </a:extLst>
          </p:cNvPr>
          <p:cNvSpPr>
            <a:spLocks noGrp="1"/>
          </p:cNvSpPr>
          <p:nvPr>
            <p:ph type="dt" sz="half" idx="10"/>
          </p:nvPr>
        </p:nvSpPr>
        <p:spPr/>
        <p:txBody>
          <a:bodyPr/>
          <a:lstStyle/>
          <a:p>
            <a:fld id="{48A87A34-81AB-432B-8DAE-1953F412C126}" type="datetimeFigureOut">
              <a:rPr lang="en-US" smtClean="0"/>
              <a:t>2/27/2024</a:t>
            </a:fld>
            <a:endParaRPr lang="en-US"/>
          </a:p>
        </p:txBody>
      </p:sp>
      <p:sp>
        <p:nvSpPr>
          <p:cNvPr id="5" name="Footer Placeholder 4">
            <a:extLst>
              <a:ext uri="{FF2B5EF4-FFF2-40B4-BE49-F238E27FC236}">
                <a16:creationId xmlns:a16="http://schemas.microsoft.com/office/drawing/2014/main" id="{6264537F-3DB2-7A89-D08D-3B82B438D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42F51-E597-5CF3-9C37-BDC366B6A31E}"/>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388739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A29D0-5513-698D-B1E7-A07194C89A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DCA07E-0F9D-B253-2AE9-4BA123AF5C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4226C-8D07-3F4B-2C04-9EF021A5B17B}"/>
              </a:ext>
            </a:extLst>
          </p:cNvPr>
          <p:cNvSpPr>
            <a:spLocks noGrp="1"/>
          </p:cNvSpPr>
          <p:nvPr>
            <p:ph type="dt" sz="half" idx="10"/>
          </p:nvPr>
        </p:nvSpPr>
        <p:spPr/>
        <p:txBody>
          <a:bodyPr/>
          <a:lstStyle/>
          <a:p>
            <a:fld id="{48A87A34-81AB-432B-8DAE-1953F412C126}" type="datetimeFigureOut">
              <a:rPr lang="en-US" smtClean="0"/>
              <a:t>2/27/2024</a:t>
            </a:fld>
            <a:endParaRPr lang="en-US"/>
          </a:p>
        </p:txBody>
      </p:sp>
      <p:sp>
        <p:nvSpPr>
          <p:cNvPr id="5" name="Footer Placeholder 4">
            <a:extLst>
              <a:ext uri="{FF2B5EF4-FFF2-40B4-BE49-F238E27FC236}">
                <a16:creationId xmlns:a16="http://schemas.microsoft.com/office/drawing/2014/main" id="{1AEB508C-9381-7CBC-DFA4-02B0E9C56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86178-88F0-83A4-35FB-88CC291F4EF1}"/>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61152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F45B3-00B7-7E7E-B04B-B1E8E42C79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8D43F4-9286-0B6C-7F58-710BC0C1EC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EB37D-4E8E-AEA7-69DF-13CC0E287E0C}"/>
              </a:ext>
            </a:extLst>
          </p:cNvPr>
          <p:cNvSpPr>
            <a:spLocks noGrp="1"/>
          </p:cNvSpPr>
          <p:nvPr>
            <p:ph type="dt" sz="half" idx="10"/>
          </p:nvPr>
        </p:nvSpPr>
        <p:spPr/>
        <p:txBody>
          <a:bodyPr/>
          <a:lstStyle/>
          <a:p>
            <a:fld id="{48A87A34-81AB-432B-8DAE-1953F412C126}" type="datetimeFigureOut">
              <a:rPr lang="en-US" smtClean="0"/>
              <a:t>2/27/2024</a:t>
            </a:fld>
            <a:endParaRPr lang="en-US"/>
          </a:p>
        </p:txBody>
      </p:sp>
      <p:sp>
        <p:nvSpPr>
          <p:cNvPr id="5" name="Footer Placeholder 4">
            <a:extLst>
              <a:ext uri="{FF2B5EF4-FFF2-40B4-BE49-F238E27FC236}">
                <a16:creationId xmlns:a16="http://schemas.microsoft.com/office/drawing/2014/main" id="{756520CF-34DD-53E5-C8D6-FF4DFC9B1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3DDC9-E9D5-EE53-ABAE-393DBECCA0CE}"/>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4916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BFE24-48AD-89F9-DB44-689A6E105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D3083D-3CB3-923D-5973-BD36163A1D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F9111-2800-C0AA-1A46-0104065BE177}"/>
              </a:ext>
            </a:extLst>
          </p:cNvPr>
          <p:cNvSpPr>
            <a:spLocks noGrp="1"/>
          </p:cNvSpPr>
          <p:nvPr>
            <p:ph type="dt" sz="half" idx="10"/>
          </p:nvPr>
        </p:nvSpPr>
        <p:spPr/>
        <p:txBody>
          <a:bodyPr/>
          <a:lstStyle/>
          <a:p>
            <a:fld id="{48A87A34-81AB-432B-8DAE-1953F412C126}" type="datetimeFigureOut">
              <a:rPr lang="en-US" smtClean="0"/>
              <a:pPr/>
              <a:t>2/27/2024</a:t>
            </a:fld>
            <a:endParaRPr lang="en-US"/>
          </a:p>
        </p:txBody>
      </p:sp>
      <p:sp>
        <p:nvSpPr>
          <p:cNvPr id="5" name="Footer Placeholder 4">
            <a:extLst>
              <a:ext uri="{FF2B5EF4-FFF2-40B4-BE49-F238E27FC236}">
                <a16:creationId xmlns:a16="http://schemas.microsoft.com/office/drawing/2014/main" id="{844298B9-769B-78F1-D320-703E1B7CEF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FC51FC-A004-7339-1523-177E1D6EE30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5589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09AAE-0384-7C06-3BE3-95071219A5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032C27-7FD4-AABB-8B7D-536C8245B7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6639FB-3047-7F7C-D3F3-DFBF1FC93A9A}"/>
              </a:ext>
            </a:extLst>
          </p:cNvPr>
          <p:cNvSpPr>
            <a:spLocks noGrp="1"/>
          </p:cNvSpPr>
          <p:nvPr>
            <p:ph type="dt" sz="half" idx="10"/>
          </p:nvPr>
        </p:nvSpPr>
        <p:spPr/>
        <p:txBody>
          <a:bodyPr/>
          <a:lstStyle/>
          <a:p>
            <a:fld id="{48A87A34-81AB-432B-8DAE-1953F412C126}" type="datetimeFigureOut">
              <a:rPr lang="en-US" smtClean="0"/>
              <a:t>2/27/2024</a:t>
            </a:fld>
            <a:endParaRPr lang="en-US"/>
          </a:p>
        </p:txBody>
      </p:sp>
      <p:sp>
        <p:nvSpPr>
          <p:cNvPr id="5" name="Footer Placeholder 4">
            <a:extLst>
              <a:ext uri="{FF2B5EF4-FFF2-40B4-BE49-F238E27FC236}">
                <a16:creationId xmlns:a16="http://schemas.microsoft.com/office/drawing/2014/main" id="{75926008-3432-2314-7F8F-8FB089F14B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A3F3B-2CF6-E6A7-093B-6448919160A1}"/>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22662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21D7-E6BD-09DD-D54F-F41815376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811193-64FE-D496-EC6B-21EA3E8AC0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B8AC3F-43C3-421A-1E27-80B4011E09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A0B900-E671-8181-A444-C6A60967CD8C}"/>
              </a:ext>
            </a:extLst>
          </p:cNvPr>
          <p:cNvSpPr>
            <a:spLocks noGrp="1"/>
          </p:cNvSpPr>
          <p:nvPr>
            <p:ph type="dt" sz="half" idx="10"/>
          </p:nvPr>
        </p:nvSpPr>
        <p:spPr/>
        <p:txBody>
          <a:bodyPr/>
          <a:lstStyle/>
          <a:p>
            <a:fld id="{48A87A34-81AB-432B-8DAE-1953F412C126}" type="datetimeFigureOut">
              <a:rPr lang="en-US" smtClean="0"/>
              <a:t>2/27/2024</a:t>
            </a:fld>
            <a:endParaRPr lang="en-US"/>
          </a:p>
        </p:txBody>
      </p:sp>
      <p:sp>
        <p:nvSpPr>
          <p:cNvPr id="6" name="Footer Placeholder 5">
            <a:extLst>
              <a:ext uri="{FF2B5EF4-FFF2-40B4-BE49-F238E27FC236}">
                <a16:creationId xmlns:a16="http://schemas.microsoft.com/office/drawing/2014/main" id="{F02FD868-4676-3672-7DAB-F6A008D19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4D9C9-48DB-3691-4E75-8E002698732D}"/>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7656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2C0F-B326-F003-5414-3C2D1AB428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28E274-86BC-B95B-64C1-4913332EB8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6C2552-AEDA-B30E-A1CE-77B5D81572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E290CA-7EAA-E0AB-0471-3B1567C8F6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1B76F-4D9D-4721-9795-C9FD134E79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982196-4015-C5DA-098B-9E4910F9F4D9}"/>
              </a:ext>
            </a:extLst>
          </p:cNvPr>
          <p:cNvSpPr>
            <a:spLocks noGrp="1"/>
          </p:cNvSpPr>
          <p:nvPr>
            <p:ph type="dt" sz="half" idx="10"/>
          </p:nvPr>
        </p:nvSpPr>
        <p:spPr/>
        <p:txBody>
          <a:bodyPr/>
          <a:lstStyle/>
          <a:p>
            <a:fld id="{48A87A34-81AB-432B-8DAE-1953F412C126}" type="datetimeFigureOut">
              <a:rPr lang="en-US" smtClean="0"/>
              <a:t>2/27/2024</a:t>
            </a:fld>
            <a:endParaRPr lang="en-US"/>
          </a:p>
        </p:txBody>
      </p:sp>
      <p:sp>
        <p:nvSpPr>
          <p:cNvPr id="8" name="Footer Placeholder 7">
            <a:extLst>
              <a:ext uri="{FF2B5EF4-FFF2-40B4-BE49-F238E27FC236}">
                <a16:creationId xmlns:a16="http://schemas.microsoft.com/office/drawing/2014/main" id="{B62FBE9A-FBFB-2893-F727-4C4265C944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140E50-70F8-29D8-AE2D-3E08CE4194D5}"/>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03847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4B273-9015-5FCC-F63B-251D97835E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A22EE7-ED83-1DDA-F196-36642BCA5971}"/>
              </a:ext>
            </a:extLst>
          </p:cNvPr>
          <p:cNvSpPr>
            <a:spLocks noGrp="1"/>
          </p:cNvSpPr>
          <p:nvPr>
            <p:ph type="dt" sz="half" idx="10"/>
          </p:nvPr>
        </p:nvSpPr>
        <p:spPr/>
        <p:txBody>
          <a:bodyPr/>
          <a:lstStyle/>
          <a:p>
            <a:fld id="{48A87A34-81AB-432B-8DAE-1953F412C126}" type="datetimeFigureOut">
              <a:rPr lang="en-US" smtClean="0"/>
              <a:t>2/27/2024</a:t>
            </a:fld>
            <a:endParaRPr lang="en-US"/>
          </a:p>
        </p:txBody>
      </p:sp>
      <p:sp>
        <p:nvSpPr>
          <p:cNvPr id="4" name="Footer Placeholder 3">
            <a:extLst>
              <a:ext uri="{FF2B5EF4-FFF2-40B4-BE49-F238E27FC236}">
                <a16:creationId xmlns:a16="http://schemas.microsoft.com/office/drawing/2014/main" id="{1237A69E-7AB9-65BB-E191-0718F1AB18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EF488E-34E1-BE58-1B22-8B70BDBAD228}"/>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587561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78A6EA-1CD7-0B74-C205-8C14E49A0EA5}"/>
              </a:ext>
            </a:extLst>
          </p:cNvPr>
          <p:cNvSpPr>
            <a:spLocks noGrp="1"/>
          </p:cNvSpPr>
          <p:nvPr>
            <p:ph type="dt" sz="half" idx="10"/>
          </p:nvPr>
        </p:nvSpPr>
        <p:spPr/>
        <p:txBody>
          <a:bodyPr/>
          <a:lstStyle/>
          <a:p>
            <a:fld id="{48A87A34-81AB-432B-8DAE-1953F412C126}" type="datetimeFigureOut">
              <a:rPr lang="en-US" smtClean="0"/>
              <a:t>2/27/2024</a:t>
            </a:fld>
            <a:endParaRPr lang="en-US"/>
          </a:p>
        </p:txBody>
      </p:sp>
      <p:sp>
        <p:nvSpPr>
          <p:cNvPr id="3" name="Footer Placeholder 2">
            <a:extLst>
              <a:ext uri="{FF2B5EF4-FFF2-40B4-BE49-F238E27FC236}">
                <a16:creationId xmlns:a16="http://schemas.microsoft.com/office/drawing/2014/main" id="{38D7735D-EFA3-AF8A-7B40-634D0A96A8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3BB354-8414-7D40-4787-FBEEF925EA0A}"/>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2650433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C389F-4F64-C221-89BA-6A26758B1A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4670C0-CABD-2267-F257-0AB7721E83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46554-F7C1-FB53-C941-D62038417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0204E0-AED3-3B9F-1FF3-809DB296DB48}"/>
              </a:ext>
            </a:extLst>
          </p:cNvPr>
          <p:cNvSpPr>
            <a:spLocks noGrp="1"/>
          </p:cNvSpPr>
          <p:nvPr>
            <p:ph type="dt" sz="half" idx="10"/>
          </p:nvPr>
        </p:nvSpPr>
        <p:spPr/>
        <p:txBody>
          <a:bodyPr/>
          <a:lstStyle/>
          <a:p>
            <a:fld id="{48A87A34-81AB-432B-8DAE-1953F412C126}" type="datetimeFigureOut">
              <a:rPr lang="en-US" smtClean="0"/>
              <a:t>2/27/2024</a:t>
            </a:fld>
            <a:endParaRPr lang="en-US"/>
          </a:p>
        </p:txBody>
      </p:sp>
      <p:sp>
        <p:nvSpPr>
          <p:cNvPr id="6" name="Footer Placeholder 5">
            <a:extLst>
              <a:ext uri="{FF2B5EF4-FFF2-40B4-BE49-F238E27FC236}">
                <a16:creationId xmlns:a16="http://schemas.microsoft.com/office/drawing/2014/main" id="{FBC7F4B9-68EC-D654-99A3-442FABFD14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7198C-4479-D30D-3EEB-49BF0321596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4835905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87D0-3928-EEE1-152F-D1CA59EBC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0A7AA0-A3A6-9F7E-5BAC-F9C3C670AD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7BCF36-A890-24D9-F92E-3317AABC9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ADC18E-820D-19D4-2358-63EC73B945B3}"/>
              </a:ext>
            </a:extLst>
          </p:cNvPr>
          <p:cNvSpPr>
            <a:spLocks noGrp="1"/>
          </p:cNvSpPr>
          <p:nvPr>
            <p:ph type="dt" sz="half" idx="10"/>
          </p:nvPr>
        </p:nvSpPr>
        <p:spPr/>
        <p:txBody>
          <a:bodyPr/>
          <a:lstStyle/>
          <a:p>
            <a:fld id="{48A87A34-81AB-432B-8DAE-1953F412C126}" type="datetimeFigureOut">
              <a:rPr lang="en-US" smtClean="0"/>
              <a:pPr/>
              <a:t>2/27/2024</a:t>
            </a:fld>
            <a:endParaRPr lang="en-US"/>
          </a:p>
        </p:txBody>
      </p:sp>
      <p:sp>
        <p:nvSpPr>
          <p:cNvPr id="6" name="Footer Placeholder 5">
            <a:extLst>
              <a:ext uri="{FF2B5EF4-FFF2-40B4-BE49-F238E27FC236}">
                <a16:creationId xmlns:a16="http://schemas.microsoft.com/office/drawing/2014/main" id="{F79565DF-88A5-F8FA-E5A7-C2116EA00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57C124-2F41-C9BA-EFE7-7135F80EA2EE}"/>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3746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E44347-4910-9FCB-DA62-0EEDFAFC4E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FE51A3-B1D2-E790-3E9C-DB4DD6A7D0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7097B-71E7-98ED-CCDA-BE7FD4F522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2/27/2024</a:t>
            </a:fld>
            <a:endParaRPr lang="en-US"/>
          </a:p>
        </p:txBody>
      </p:sp>
      <p:sp>
        <p:nvSpPr>
          <p:cNvPr id="5" name="Footer Placeholder 4">
            <a:extLst>
              <a:ext uri="{FF2B5EF4-FFF2-40B4-BE49-F238E27FC236}">
                <a16:creationId xmlns:a16="http://schemas.microsoft.com/office/drawing/2014/main" id="{044411CD-8A41-5949-1166-AE091E362C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9F0347-7B1F-D4A5-C485-3EB41BA58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53903168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https://www.chs.rsd407.org/counseling"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hyperlink" Target="http://www.office.com/"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diagramQuickStyle" Target="../diagrams/quickStyle3.xml"/><Relationship Id="rId12" Type="http://schemas.openxmlformats.org/officeDocument/2006/relationships/image" Target="../media/image2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3.xml"/><Relationship Id="rId11" Type="http://schemas.openxmlformats.org/officeDocument/2006/relationships/image" Target="../media/image21.png"/><Relationship Id="rId5" Type="http://schemas.openxmlformats.org/officeDocument/2006/relationships/diagramData" Target="../diagrams/data3.xml"/><Relationship Id="rId10" Type="http://schemas.openxmlformats.org/officeDocument/2006/relationships/hyperlink" Target="https://studentaid.gov/understand-aid/eligibility/requirements/non-us-citizens" TargetMode="External"/><Relationship Id="rId4" Type="http://schemas.openxmlformats.org/officeDocument/2006/relationships/notesSlide" Target="../notesSlides/notesSlide13.xml"/><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8.xml"/><Relationship Id="rId7" Type="http://schemas.openxmlformats.org/officeDocument/2006/relationships/hyperlink" Target="https://troyintersectvirtual.weebly.com/xello.html"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png"/><Relationship Id="rId5" Type="http://schemas.openxmlformats.org/officeDocument/2006/relationships/hyperlink" Target="mailto:scottw@rsd407.org" TargetMode="External"/><Relationship Id="rId10" Type="http://schemas.openxmlformats.org/officeDocument/2006/relationships/image" Target="../media/image3.png"/><Relationship Id="rId4" Type="http://schemas.openxmlformats.org/officeDocument/2006/relationships/notesSlide" Target="../notesSlides/notesSlide14.xm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1.jpeg"/><Relationship Id="rId3" Type="http://schemas.openxmlformats.org/officeDocument/2006/relationships/slideLayout" Target="../slideLayouts/slideLayout8.xml"/><Relationship Id="rId7" Type="http://schemas.openxmlformats.org/officeDocument/2006/relationships/image" Target="../media/image26.jpeg"/><Relationship Id="rId12" Type="http://schemas.openxmlformats.org/officeDocument/2006/relationships/image" Target="../media/image30.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bigfuture.collegeboard.org/" TargetMode="External"/><Relationship Id="rId11" Type="http://schemas.openxmlformats.org/officeDocument/2006/relationships/image" Target="../media/image29.png"/><Relationship Id="rId5" Type="http://schemas.openxmlformats.org/officeDocument/2006/relationships/hyperlink" Target="http://www.chs.rsd407.org/collegeandcareer" TargetMode="External"/><Relationship Id="rId15" Type="http://schemas.openxmlformats.org/officeDocument/2006/relationships/image" Target="../media/image3.png"/><Relationship Id="rId10" Type="http://schemas.openxmlformats.org/officeDocument/2006/relationships/hyperlink" Target="mailto:scottw@rsd407.org" TargetMode="External"/><Relationship Id="rId4" Type="http://schemas.openxmlformats.org/officeDocument/2006/relationships/notesSlide" Target="../notesSlides/notesSlide15.xml"/><Relationship Id="rId9" Type="http://schemas.openxmlformats.org/officeDocument/2006/relationships/image" Target="../media/image28.pn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mailto:scottw@rsd407.org"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mailto:prussinge@rsd407.org" TargetMode="External"/><Relationship Id="rId5" Type="http://schemas.openxmlformats.org/officeDocument/2006/relationships/hyperlink" Target="mailto:russm@rsd407.org" TargetMode="External"/><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10.jpeg"/><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2.xml"/><Relationship Id="rId11" Type="http://schemas.openxmlformats.org/officeDocument/2006/relationships/image" Target="../media/image3.png"/><Relationship Id="rId5" Type="http://schemas.openxmlformats.org/officeDocument/2006/relationships/diagramData" Target="../diagrams/data2.xml"/><Relationship Id="rId10" Type="http://schemas.openxmlformats.org/officeDocument/2006/relationships/image" Target="../media/image15.png"/><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888814-2D6D-48D4-8555-78E5B9674999}"/>
              </a:ext>
            </a:extLst>
          </p:cNvPr>
          <p:cNvSpPr>
            <a:spLocks noGrp="1"/>
          </p:cNvSpPr>
          <p:nvPr>
            <p:ph type="title"/>
          </p:nvPr>
        </p:nvSpPr>
        <p:spPr>
          <a:xfrm>
            <a:off x="4703378" y="245097"/>
            <a:ext cx="6894576" cy="2488377"/>
          </a:xfrm>
        </p:spPr>
        <p:txBody>
          <a:bodyPr vert="horz" lIns="91440" tIns="45720" rIns="91440" bIns="45720" rtlCol="0" anchor="b">
            <a:normAutofit fontScale="90000"/>
          </a:bodyPr>
          <a:lstStyle/>
          <a:p>
            <a:br>
              <a:rPr lang="en-US" sz="1400"/>
            </a:br>
            <a:br>
              <a:rPr lang="en-US" sz="1400">
                <a:latin typeface="Congenial Black" panose="02000503040000020004" pitchFamily="2" charset="0"/>
              </a:rPr>
            </a:br>
            <a:br>
              <a:rPr lang="en-US" sz="1400">
                <a:latin typeface="Congenial Black" panose="02000503040000020004" pitchFamily="2" charset="0"/>
              </a:rPr>
            </a:br>
            <a:br>
              <a:rPr lang="en-US" sz="1400">
                <a:latin typeface="Britannic Bold" panose="020B0903060703020204" pitchFamily="34" charset="0"/>
              </a:rPr>
            </a:br>
            <a:br>
              <a:rPr lang="en-US" sz="1400">
                <a:latin typeface="Britannic Bold" panose="020B0903060703020204" pitchFamily="34" charset="0"/>
              </a:rPr>
            </a:br>
            <a:r>
              <a:rPr lang="en-US" sz="2200">
                <a:latin typeface="Congenial Light" panose="02000503040000020004" pitchFamily="2" charset="0"/>
              </a:rPr>
              <a:t>February 22, 2024</a:t>
            </a:r>
            <a:br>
              <a:rPr lang="en-US" sz="2200">
                <a:latin typeface="Britannic Bold" panose="020B0903060703020204" pitchFamily="34" charset="0"/>
              </a:rPr>
            </a:br>
            <a:br>
              <a:rPr lang="en-US" sz="2200">
                <a:latin typeface="Britannic Bold" panose="020B0903060703020204" pitchFamily="34" charset="0"/>
              </a:rPr>
            </a:br>
            <a:r>
              <a:rPr lang="en-US" sz="2200">
                <a:latin typeface="Congenial Black" panose="02000503040000020004" pitchFamily="2" charset="0"/>
              </a:rPr>
              <a:t>College information for Juniors</a:t>
            </a:r>
            <a:br>
              <a:rPr lang="en-US" sz="2200">
                <a:latin typeface="Congenial Black" panose="02000503040000020004" pitchFamily="2" charset="0"/>
              </a:rPr>
            </a:br>
            <a:r>
              <a:rPr lang="en-US" sz="2200">
                <a:latin typeface="Congenial Light" panose="02000503040000020004" pitchFamily="2" charset="0"/>
              </a:rPr>
              <a:t>6:00-6:40pm</a:t>
            </a:r>
            <a:br>
              <a:rPr lang="en-US" sz="2200">
                <a:latin typeface="Congenial Black" panose="02000503040000020004" pitchFamily="2" charset="0"/>
              </a:rPr>
            </a:br>
            <a:br>
              <a:rPr lang="en-US" sz="2200">
                <a:latin typeface="Congenial Black" panose="02000503040000020004" pitchFamily="2" charset="0"/>
              </a:rPr>
            </a:br>
            <a:r>
              <a:rPr lang="en-US" sz="2200">
                <a:latin typeface="Congenial Black" panose="02000503040000020004" pitchFamily="2" charset="0"/>
              </a:rPr>
              <a:t>Running Start Information </a:t>
            </a:r>
            <a:br>
              <a:rPr lang="en-US" sz="2200">
                <a:latin typeface="Congenial Black" panose="02000503040000020004" pitchFamily="2" charset="0"/>
              </a:rPr>
            </a:br>
            <a:r>
              <a:rPr lang="en-US" sz="2200">
                <a:latin typeface="Congenial Light" panose="02000503040000020004" pitchFamily="2" charset="0"/>
              </a:rPr>
              <a:t>6:45-7:30pm</a:t>
            </a:r>
            <a:br>
              <a:rPr lang="en-US" sz="2200">
                <a:latin typeface="Congenial Light" panose="02000503040000020004" pitchFamily="2" charset="0"/>
              </a:rPr>
            </a:br>
            <a:br>
              <a:rPr lang="en-US" sz="1400"/>
            </a:br>
            <a:endParaRPr lang="en-US" sz="1400">
              <a:latin typeface="Fave Script Bold Pro"/>
            </a:endParaRPr>
          </a:p>
        </p:txBody>
      </p:sp>
      <p:sp>
        <p:nvSpPr>
          <p:cNvPr id="8" name="Text Placeholder 7">
            <a:extLst>
              <a:ext uri="{FF2B5EF4-FFF2-40B4-BE49-F238E27FC236}">
                <a16:creationId xmlns:a16="http://schemas.microsoft.com/office/drawing/2014/main" id="{BDE344E2-B61D-47A7-92F3-45621A527ED8}"/>
              </a:ext>
            </a:extLst>
          </p:cNvPr>
          <p:cNvSpPr>
            <a:spLocks noGrp="1"/>
          </p:cNvSpPr>
          <p:nvPr>
            <p:ph idx="1"/>
          </p:nvPr>
        </p:nvSpPr>
        <p:spPr>
          <a:xfrm>
            <a:off x="4654296" y="2733474"/>
            <a:ext cx="6894576" cy="3472772"/>
          </a:xfrm>
        </p:spPr>
        <p:txBody>
          <a:bodyPr vert="horz" lIns="91440" tIns="45720" rIns="91440" bIns="45720" rtlCol="0">
            <a:normAutofit fontScale="70000" lnSpcReduction="20000"/>
          </a:bodyPr>
          <a:lstStyle/>
          <a:p>
            <a:pPr marL="0" indent="0" algn="ctr">
              <a:buNone/>
            </a:pPr>
            <a:r>
              <a:rPr lang="en-US" sz="5100" b="1">
                <a:latin typeface="Congenial Light" panose="02000503040000020004" pitchFamily="2" charset="0"/>
              </a:rPr>
              <a:t>Welcome! </a:t>
            </a:r>
          </a:p>
          <a:p>
            <a:pPr marL="0" indent="0" algn="ctr">
              <a:buNone/>
            </a:pPr>
            <a:endParaRPr lang="en-US" sz="2200">
              <a:latin typeface="Congenial Light" panose="02000503040000020004" pitchFamily="2" charset="0"/>
            </a:endParaRPr>
          </a:p>
          <a:p>
            <a:pPr marL="0" indent="0" algn="ctr">
              <a:buNone/>
            </a:pPr>
            <a:r>
              <a:rPr lang="en-US" sz="3100">
                <a:latin typeface="Congenial Light" panose="02000503040000020004" pitchFamily="2" charset="0"/>
              </a:rPr>
              <a:t>Please have a seat. We will be starting shortly. There will be a Q &amp; A session at the end of each segment.</a:t>
            </a:r>
          </a:p>
          <a:p>
            <a:pPr marL="0" indent="0" algn="ctr">
              <a:buNone/>
            </a:pPr>
            <a:endParaRPr lang="en-US" sz="2400"/>
          </a:p>
          <a:p>
            <a:pPr marL="0" indent="0" algn="ctr">
              <a:buNone/>
            </a:pPr>
            <a:endParaRPr lang="en-US" sz="2400">
              <a:latin typeface="Congenial Light" panose="02000503040000020004" pitchFamily="2" charset="0"/>
            </a:endParaRPr>
          </a:p>
          <a:p>
            <a:pPr marL="0" indent="0" algn="ctr">
              <a:buNone/>
            </a:pPr>
            <a:r>
              <a:rPr lang="en-US" sz="2400">
                <a:latin typeface="Congenial Light" panose="02000503040000020004" pitchFamily="2" charset="0"/>
              </a:rPr>
              <a:t>*</a:t>
            </a:r>
            <a:r>
              <a:rPr lang="en-US" sz="2000">
                <a:latin typeface="Congenial Light" panose="02000503040000020004" pitchFamily="2" charset="0"/>
              </a:rPr>
              <a:t>This slide deck will be available soon on the CHS counseling web page</a:t>
            </a:r>
          </a:p>
          <a:p>
            <a:pPr marL="0" indent="0" algn="ctr">
              <a:buNone/>
            </a:pPr>
            <a:endParaRPr lang="en-US" sz="2000">
              <a:latin typeface="Congenial Light" panose="02000503040000020004" pitchFamily="2" charset="0"/>
            </a:endParaRPr>
          </a:p>
          <a:p>
            <a:pPr marL="0" indent="0" algn="ctr">
              <a:buNone/>
            </a:pPr>
            <a:r>
              <a:rPr lang="en-US" sz="2000">
                <a:latin typeface="Congenial Light" panose="02000503040000020004" pitchFamily="2" charset="0"/>
                <a:hlinkClick r:id="rId5"/>
              </a:rPr>
              <a:t>https://www.chs.rsd407.org/counseling</a:t>
            </a:r>
            <a:endParaRPr lang="en-US" sz="2000">
              <a:latin typeface="Congenial Light" panose="02000503040000020004" pitchFamily="2" charset="0"/>
            </a:endParaRPr>
          </a:p>
          <a:p>
            <a:pPr marL="0" indent="0" algn="ctr">
              <a:buNone/>
            </a:pPr>
            <a:br>
              <a:rPr lang="en-US" sz="2000">
                <a:latin typeface="Congenial Light" panose="02000503040000020004" pitchFamily="2" charset="0"/>
              </a:rPr>
            </a:br>
            <a:endParaRPr lang="en-US" sz="2000" b="1">
              <a:latin typeface="Congenial Light" panose="02000503040000020004" pitchFamily="2" charset="0"/>
            </a:endParaRPr>
          </a:p>
        </p:txBody>
      </p:sp>
      <p:pic>
        <p:nvPicPr>
          <p:cNvPr id="12" name="Picture 11">
            <a:extLst>
              <a:ext uri="{FF2B5EF4-FFF2-40B4-BE49-F238E27FC236}">
                <a16:creationId xmlns:a16="http://schemas.microsoft.com/office/drawing/2014/main" id="{BB943B36-E8F3-498F-924F-3F212177C971}"/>
              </a:ext>
            </a:extLst>
          </p:cNvPr>
          <p:cNvPicPr>
            <a:picLocks noChangeAspect="1"/>
          </p:cNvPicPr>
          <p:nvPr/>
        </p:nvPicPr>
        <p:blipFill rotWithShape="1">
          <a:blip r:embed="rId6"/>
          <a:srcRect l="910" r="-4" b="-4"/>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pic>
        <p:nvPicPr>
          <p:cNvPr id="3" name="Picture 2" descr="Logo, icon&#10;&#10;Description automatically generated with medium confidence">
            <a:extLst>
              <a:ext uri="{FF2B5EF4-FFF2-40B4-BE49-F238E27FC236}">
                <a16:creationId xmlns:a16="http://schemas.microsoft.com/office/drawing/2014/main" id="{48E71171-6864-E7C9-1A84-EB15A2817542}"/>
              </a:ext>
            </a:extLst>
          </p:cNvPr>
          <p:cNvPicPr>
            <a:picLocks noChangeAspect="1"/>
          </p:cNvPicPr>
          <p:nvPr/>
        </p:nvPicPr>
        <p:blipFill rotWithShape="1">
          <a:blip r:embed="rId7">
            <a:extLst>
              <a:ext uri="{28A0092B-C50C-407E-A947-70E740481C1C}">
                <a14:useLocalDpi xmlns:a14="http://schemas.microsoft.com/office/drawing/2010/main" val="0"/>
              </a:ext>
            </a:extLst>
          </a:blip>
          <a:srcRect t="1369" r="1" b="1422"/>
          <a:stretch/>
        </p:blipFill>
        <p:spPr>
          <a:xfrm>
            <a:off x="904973" y="4267200"/>
            <a:ext cx="3146109" cy="2012041"/>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pic>
        <p:nvPicPr>
          <p:cNvPr id="6" name="Audio 5">
            <a:hlinkClick r:id="" action="ppaction://media"/>
            <a:extLst>
              <a:ext uri="{FF2B5EF4-FFF2-40B4-BE49-F238E27FC236}">
                <a16:creationId xmlns:a16="http://schemas.microsoft.com/office/drawing/2014/main" id="{D978BBC5-3148-501E-B3FE-7BFEB0CB188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5809205"/>
      </p:ext>
    </p:extLst>
  </p:cSld>
  <p:clrMapOvr>
    <a:masterClrMapping/>
  </p:clrMapOvr>
  <mc:AlternateContent xmlns:mc="http://schemas.openxmlformats.org/markup-compatibility/2006">
    <mc:Choice xmlns:p14="http://schemas.microsoft.com/office/powerpoint/2010/main" Requires="p14">
      <p:transition spd="slow" p14:dur="2000" advTm="57982"/>
    </mc:Choice>
    <mc:Fallback>
      <p:transition spd="slow" advTm="5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5"/>
                                        </p:tgtEl>
                                        <p:attrNameLst>
                                          <p:attrName>style.visibility</p:attrName>
                                        </p:attrNameLst>
                                      </p:cBhvr>
                                      <p:to>
                                        <p:strVal val="visible"/>
                                      </p:to>
                                    </p:set>
                                    <p:animEffect transition="in" filter="fade">
                                      <p:cBhvr>
                                        <p:cTn id="9"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Desks in empty classroom">
            <a:extLst>
              <a:ext uri="{FF2B5EF4-FFF2-40B4-BE49-F238E27FC236}">
                <a16:creationId xmlns:a16="http://schemas.microsoft.com/office/drawing/2014/main" id="{C34AF1DA-2B05-47B0-B737-CB32394CBEE8}"/>
              </a:ext>
            </a:extLst>
          </p:cNvPr>
          <p:cNvPicPr>
            <a:picLocks noChangeAspect="1"/>
          </p:cNvPicPr>
          <p:nvPr/>
        </p:nvPicPr>
        <p:blipFill rotWithShape="1">
          <a:blip r:embed="rId5"/>
          <a:srcRect t="13113" b="11887"/>
          <a:stretch/>
        </p:blipFill>
        <p:spPr>
          <a:xfrm>
            <a:off x="5494537" y="3090672"/>
            <a:ext cx="6697463" cy="3767328"/>
          </a:xfrm>
          <a:prstGeom prst="rect">
            <a:avLst/>
          </a:prstGeom>
        </p:spPr>
      </p:pic>
      <p:sp>
        <p:nvSpPr>
          <p:cNvPr id="2" name="Title 1">
            <a:extLst>
              <a:ext uri="{FF2B5EF4-FFF2-40B4-BE49-F238E27FC236}">
                <a16:creationId xmlns:a16="http://schemas.microsoft.com/office/drawing/2014/main" id="{7DCB72A4-0601-48E6-BCC2-E90D9B42E8C4}"/>
              </a:ext>
            </a:extLst>
          </p:cNvPr>
          <p:cNvSpPr>
            <a:spLocks noGrp="1"/>
          </p:cNvSpPr>
          <p:nvPr>
            <p:ph type="title"/>
          </p:nvPr>
        </p:nvSpPr>
        <p:spPr>
          <a:xfrm>
            <a:off x="243104" y="318772"/>
            <a:ext cx="4204137" cy="1342754"/>
          </a:xfrm>
        </p:spPr>
        <p:txBody>
          <a:bodyPr>
            <a:normAutofit/>
          </a:bodyPr>
          <a:lstStyle/>
          <a:p>
            <a:pPr algn="ctr"/>
            <a:r>
              <a:rPr lang="en-US" sz="3600">
                <a:latin typeface="Congenial Black" panose="02000503040000020004" pitchFamily="2" charset="0"/>
                <a:cs typeface="Calibri Light"/>
              </a:rPr>
              <a:t>Graduation Requirements</a:t>
            </a:r>
            <a:endParaRPr lang="en-US" sz="3600">
              <a:latin typeface="Congenial Black" panose="02000503040000020004" pitchFamily="2" charset="0"/>
            </a:endParaRPr>
          </a:p>
        </p:txBody>
      </p:sp>
      <p:sp>
        <p:nvSpPr>
          <p:cNvPr id="3" name="Content Placeholder 2">
            <a:extLst>
              <a:ext uri="{FF2B5EF4-FFF2-40B4-BE49-F238E27FC236}">
                <a16:creationId xmlns:a16="http://schemas.microsoft.com/office/drawing/2014/main" id="{2F47F4FF-262A-4FFB-8DCF-C69A01F3635F}"/>
              </a:ext>
            </a:extLst>
          </p:cNvPr>
          <p:cNvSpPr>
            <a:spLocks noGrp="1"/>
          </p:cNvSpPr>
          <p:nvPr>
            <p:ph idx="1"/>
          </p:nvPr>
        </p:nvSpPr>
        <p:spPr bwMode="auto">
          <a:xfrm>
            <a:off x="394863" y="2348594"/>
            <a:ext cx="5810865" cy="3519257"/>
          </a:xfrm>
        </p:spPr>
        <p:txBody>
          <a:bodyPr vert="horz" lIns="91440" tIns="45720" rIns="91440" bIns="45720" rtlCol="0" anchor="ctr">
            <a:normAutofit fontScale="47500" lnSpcReduction="20000"/>
          </a:bodyPr>
          <a:lstStyle/>
          <a:p>
            <a:pPr>
              <a:lnSpc>
                <a:spcPct val="170000"/>
              </a:lnSpc>
            </a:pPr>
            <a:r>
              <a:rPr lang="en-US" sz="4900">
                <a:latin typeface="Congenial Light"/>
                <a:ea typeface="+mn-lt"/>
                <a:cs typeface="+mn-lt"/>
              </a:rPr>
              <a:t>24 Credits </a:t>
            </a:r>
          </a:p>
          <a:p>
            <a:pPr>
              <a:lnSpc>
                <a:spcPct val="170000"/>
              </a:lnSpc>
            </a:pPr>
            <a:r>
              <a:rPr lang="en-US" sz="4900">
                <a:latin typeface="Congenial Light"/>
                <a:ea typeface="+mn-lt"/>
                <a:cs typeface="+mn-lt"/>
              </a:rPr>
              <a:t>Graduation Pathways - SBA; CTE Sequence; Dual Credit; ASVAB</a:t>
            </a:r>
            <a:endParaRPr lang="en-US" sz="4900">
              <a:latin typeface="Congenial Light" panose="02000503040000020004" pitchFamily="2" charset="0"/>
              <a:ea typeface="+mn-lt"/>
              <a:cs typeface="+mn-lt"/>
            </a:endParaRPr>
          </a:p>
          <a:p>
            <a:pPr>
              <a:lnSpc>
                <a:spcPct val="170000"/>
              </a:lnSpc>
            </a:pPr>
            <a:r>
              <a:rPr lang="en-US" sz="4900">
                <a:latin typeface="Congenial Light"/>
                <a:ea typeface="+mn-lt"/>
                <a:cs typeface="+mn-lt"/>
              </a:rPr>
              <a:t>High School and Beyond Plan (Xello)</a:t>
            </a:r>
          </a:p>
          <a:p>
            <a:pPr>
              <a:lnSpc>
                <a:spcPct val="170000"/>
              </a:lnSpc>
            </a:pPr>
            <a:r>
              <a:rPr lang="en-US" sz="4900">
                <a:latin typeface="Congenial Light"/>
                <a:ea typeface="+mn-lt"/>
                <a:cs typeface="+mn-lt"/>
              </a:rPr>
              <a:t>Washington State History </a:t>
            </a:r>
          </a:p>
          <a:p>
            <a:pPr marL="0" indent="0" algn="l">
              <a:lnSpc>
                <a:spcPct val="170000"/>
              </a:lnSpc>
              <a:buNone/>
            </a:pPr>
            <a:endParaRPr lang="en-US" sz="2100" b="1" i="0">
              <a:effectLst/>
              <a:latin typeface="Encode Sans Normal"/>
            </a:endParaRPr>
          </a:p>
          <a:p>
            <a:pPr>
              <a:lnSpc>
                <a:spcPct val="170000"/>
              </a:lnSpc>
            </a:pPr>
            <a:endParaRPr lang="en-US" sz="2000">
              <a:latin typeface="Congenial Light"/>
              <a:ea typeface="+mn-lt"/>
              <a:cs typeface="+mn-lt"/>
            </a:endParaRPr>
          </a:p>
          <a:p>
            <a:endParaRPr lang="en-US" sz="2000">
              <a:latin typeface="Congenial Light"/>
              <a:ea typeface="+mn-lt"/>
              <a:cs typeface="+mn-lt"/>
            </a:endParaRPr>
          </a:p>
        </p:txBody>
      </p:sp>
      <p:pic>
        <p:nvPicPr>
          <p:cNvPr id="5" name="Audio 4">
            <a:hlinkClick r:id="" action="ppaction://media"/>
            <a:extLst>
              <a:ext uri="{FF2B5EF4-FFF2-40B4-BE49-F238E27FC236}">
                <a16:creationId xmlns:a16="http://schemas.microsoft.com/office/drawing/2014/main" id="{FF54563E-2DB7-0C39-32F3-35455607C6E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69747802"/>
      </p:ext>
    </p:extLst>
  </p:cSld>
  <p:clrMapOvr>
    <a:masterClrMapping/>
  </p:clrMapOvr>
  <mc:AlternateContent xmlns:mc="http://schemas.openxmlformats.org/markup-compatibility/2006">
    <mc:Choice xmlns:p14="http://schemas.microsoft.com/office/powerpoint/2010/main" Requires="p14">
      <p:transition spd="slow" p14:dur="2000" advTm="166308"/>
    </mc:Choice>
    <mc:Fallback>
      <p:transition spd="slow" advTm="166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AF47-DD91-479E-8A93-E62A3AFE73AA}"/>
              </a:ext>
            </a:extLst>
          </p:cNvPr>
          <p:cNvSpPr>
            <a:spLocks noGrp="1"/>
          </p:cNvSpPr>
          <p:nvPr>
            <p:ph type="title"/>
          </p:nvPr>
        </p:nvSpPr>
        <p:spPr/>
        <p:txBody>
          <a:bodyPr>
            <a:normAutofit/>
          </a:bodyPr>
          <a:lstStyle/>
          <a:p>
            <a:r>
              <a:rPr lang="en-US">
                <a:latin typeface="Congenial Black" panose="02000503040000020004" pitchFamily="2" charset="0"/>
              </a:rPr>
              <a:t>High School and Beyond Plan </a:t>
            </a:r>
          </a:p>
        </p:txBody>
      </p:sp>
      <p:sp>
        <p:nvSpPr>
          <p:cNvPr id="3" name="Content Placeholder 2">
            <a:extLst>
              <a:ext uri="{FF2B5EF4-FFF2-40B4-BE49-F238E27FC236}">
                <a16:creationId xmlns:a16="http://schemas.microsoft.com/office/drawing/2014/main" id="{FC4BFAFD-3A58-4DB9-BC9B-2DB37E2EFB68}"/>
              </a:ext>
            </a:extLst>
          </p:cNvPr>
          <p:cNvSpPr>
            <a:spLocks noGrp="1"/>
          </p:cNvSpPr>
          <p:nvPr>
            <p:ph idx="1"/>
          </p:nvPr>
        </p:nvSpPr>
        <p:spPr>
          <a:xfrm>
            <a:off x="714699" y="1916112"/>
            <a:ext cx="5506992" cy="4351338"/>
          </a:xfrm>
        </p:spPr>
        <p:txBody>
          <a:bodyPr>
            <a:normAutofit/>
          </a:bodyPr>
          <a:lstStyle/>
          <a:p>
            <a:r>
              <a:rPr lang="en-US">
                <a:latin typeface="Congenial Light" panose="02000503040000020004" pitchFamily="2" charset="0"/>
              </a:rPr>
              <a:t>WA state graduation requirement</a:t>
            </a:r>
          </a:p>
          <a:p>
            <a:r>
              <a:rPr lang="en-US">
                <a:latin typeface="Congenial Light" panose="02000503040000020004" pitchFamily="2" charset="0"/>
              </a:rPr>
              <a:t>Completed in Xello</a:t>
            </a:r>
          </a:p>
          <a:p>
            <a:pPr>
              <a:defRPr/>
            </a:pPr>
            <a:r>
              <a:rPr lang="en-US">
                <a:latin typeface="Congenial Light" panose="02000503040000020004" pitchFamily="2" charset="0"/>
              </a:rPr>
              <a:t>Login through </a:t>
            </a:r>
            <a:r>
              <a:rPr kumimoji="0" lang="en-US" sz="2800" b="0" i="0" u="none" strike="noStrike" kern="1200" cap="none" spc="0" normalizeH="0" baseline="0" noProof="0">
                <a:ln>
                  <a:noFill/>
                </a:ln>
                <a:solidFill>
                  <a:prstClr val="black"/>
                </a:solidFill>
                <a:effectLst/>
                <a:uLnTx/>
                <a:uFillTx/>
                <a:latin typeface="Congenial Light" panose="02000503040000020004" pitchFamily="2" charset="0"/>
                <a:ea typeface="+mn-ea"/>
                <a:cs typeface="+mn-cs"/>
                <a:hlinkClick r:id="rId5"/>
              </a:rPr>
              <a:t>www.office.com</a:t>
            </a:r>
            <a:r>
              <a:rPr lang="en-US">
                <a:solidFill>
                  <a:prstClr val="black"/>
                </a:solidFill>
                <a:latin typeface="Congenial Light" panose="02000503040000020004" pitchFamily="2" charset="0"/>
              </a:rPr>
              <a:t> </a:t>
            </a:r>
            <a:r>
              <a:rPr lang="en-US">
                <a:latin typeface="Congenial Light" panose="02000503040000020004" pitchFamily="2" charset="0"/>
              </a:rPr>
              <a:t>and choose the Xello app.</a:t>
            </a:r>
          </a:p>
          <a:p>
            <a:pPr>
              <a:defRPr/>
            </a:pPr>
            <a:r>
              <a:rPr lang="en-US">
                <a:latin typeface="Congenial Light" panose="02000503040000020004" pitchFamily="2" charset="0"/>
              </a:rPr>
              <a:t> Complete </a:t>
            </a:r>
            <a:r>
              <a:rPr lang="en-US" b="1">
                <a:latin typeface="Congenial Light" panose="02000503040000020004" pitchFamily="2" charset="0"/>
              </a:rPr>
              <a:t>ALL</a:t>
            </a:r>
            <a:r>
              <a:rPr lang="en-US">
                <a:latin typeface="Congenial Light" panose="02000503040000020004" pitchFamily="2" charset="0"/>
              </a:rPr>
              <a:t> Core Lessons for grades 9</a:t>
            </a:r>
            <a:r>
              <a:rPr lang="en-US" baseline="30000">
                <a:latin typeface="Congenial Light" panose="02000503040000020004" pitchFamily="2" charset="0"/>
              </a:rPr>
              <a:t>th</a:t>
            </a:r>
            <a:r>
              <a:rPr lang="en-US">
                <a:latin typeface="Congenial Light" panose="02000503040000020004" pitchFamily="2" charset="0"/>
              </a:rPr>
              <a:t>-12</a:t>
            </a:r>
            <a:r>
              <a:rPr lang="en-US" baseline="30000">
                <a:latin typeface="Congenial Light" panose="02000503040000020004" pitchFamily="2" charset="0"/>
              </a:rPr>
              <a:t>th</a:t>
            </a:r>
            <a:r>
              <a:rPr lang="en-US">
                <a:latin typeface="Congenial Light" panose="02000503040000020004" pitchFamily="2" charset="0"/>
              </a:rPr>
              <a:t> (lesson for 12</a:t>
            </a:r>
            <a:r>
              <a:rPr lang="en-US" baseline="30000">
                <a:latin typeface="Congenial Light" panose="02000503040000020004" pitchFamily="2" charset="0"/>
              </a:rPr>
              <a:t>th</a:t>
            </a:r>
            <a:r>
              <a:rPr lang="en-US">
                <a:latin typeface="Congenial Light" panose="02000503040000020004" pitchFamily="2" charset="0"/>
              </a:rPr>
              <a:t> grade will open next year).  </a:t>
            </a:r>
          </a:p>
        </p:txBody>
      </p:sp>
      <p:pic>
        <p:nvPicPr>
          <p:cNvPr id="5" name="Picture 4">
            <a:extLst>
              <a:ext uri="{FF2B5EF4-FFF2-40B4-BE49-F238E27FC236}">
                <a16:creationId xmlns:a16="http://schemas.microsoft.com/office/drawing/2014/main" id="{B7FE123A-53A0-D370-2682-4F87A82BE58E}"/>
              </a:ext>
            </a:extLst>
          </p:cNvPr>
          <p:cNvPicPr>
            <a:picLocks noChangeAspect="1"/>
          </p:cNvPicPr>
          <p:nvPr/>
        </p:nvPicPr>
        <p:blipFill>
          <a:blip r:embed="rId6"/>
          <a:stretch>
            <a:fillRect/>
          </a:stretch>
        </p:blipFill>
        <p:spPr>
          <a:xfrm>
            <a:off x="6830394" y="1380931"/>
            <a:ext cx="4276733" cy="4702735"/>
          </a:xfrm>
          <a:prstGeom prst="rect">
            <a:avLst/>
          </a:prstGeom>
        </p:spPr>
      </p:pic>
      <p:pic>
        <p:nvPicPr>
          <p:cNvPr id="6" name="Audio 5">
            <a:hlinkClick r:id="" action="ppaction://media"/>
            <a:extLst>
              <a:ext uri="{FF2B5EF4-FFF2-40B4-BE49-F238E27FC236}">
                <a16:creationId xmlns:a16="http://schemas.microsoft.com/office/drawing/2014/main" id="{A1487993-D2C0-E315-357A-C6287C9902E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2709650"/>
      </p:ext>
    </p:extLst>
  </p:cSld>
  <p:clrMapOvr>
    <a:masterClrMapping/>
  </p:clrMapOvr>
  <mc:AlternateContent xmlns:mc="http://schemas.openxmlformats.org/markup-compatibility/2006">
    <mc:Choice xmlns:p14="http://schemas.microsoft.com/office/powerpoint/2010/main" Requires="p14">
      <p:transition spd="slow" p14:dur="2000" advTm="19889"/>
    </mc:Choice>
    <mc:Fallback>
      <p:transition spd="slow" advTm="19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descr="Related image">
            <a:extLst>
              <a:ext uri="{FF2B5EF4-FFF2-40B4-BE49-F238E27FC236}">
                <a16:creationId xmlns:a16="http://schemas.microsoft.com/office/drawing/2014/main" id="{B2F6EAB5-3512-4991-9E12-5CF1EF4092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21" r="13881" b="2"/>
          <a:stretch/>
        </p:blipFill>
        <p:spPr bwMode="auto">
          <a:xfrm>
            <a:off x="6541053" y="953932"/>
            <a:ext cx="4777381" cy="477742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B8DF58BA-4B73-4B66-9454-5FF9C4855E11}"/>
              </a:ext>
            </a:extLst>
          </p:cNvPr>
          <p:cNvSpPr>
            <a:spLocks noGrp="1"/>
          </p:cNvSpPr>
          <p:nvPr>
            <p:ph type="title"/>
          </p:nvPr>
        </p:nvSpPr>
        <p:spPr>
          <a:xfrm>
            <a:off x="838201" y="479493"/>
            <a:ext cx="5257800" cy="1453002"/>
          </a:xfrm>
        </p:spPr>
        <p:txBody>
          <a:bodyPr>
            <a:normAutofit/>
          </a:bodyPr>
          <a:lstStyle/>
          <a:p>
            <a:r>
              <a:rPr lang="en-US" sz="2800">
                <a:latin typeface="Congenial Black" panose="02000503040000020004" pitchFamily="2" charset="0"/>
              </a:rPr>
              <a:t>College Academic Distribution Requirements (CADRs</a:t>
            </a:r>
            <a:r>
              <a:rPr lang="en-US" sz="2800"/>
              <a:t>) </a:t>
            </a:r>
          </a:p>
        </p:txBody>
      </p:sp>
      <p:sp>
        <p:nvSpPr>
          <p:cNvPr id="5" name="Content Placeholder 4">
            <a:extLst>
              <a:ext uri="{FF2B5EF4-FFF2-40B4-BE49-F238E27FC236}">
                <a16:creationId xmlns:a16="http://schemas.microsoft.com/office/drawing/2014/main" id="{91513A37-5A32-47A4-95FD-A7C06B20594D}"/>
              </a:ext>
            </a:extLst>
          </p:cNvPr>
          <p:cNvSpPr>
            <a:spLocks noGrp="1"/>
          </p:cNvSpPr>
          <p:nvPr>
            <p:ph idx="1"/>
          </p:nvPr>
        </p:nvSpPr>
        <p:spPr>
          <a:xfrm>
            <a:off x="838201" y="2284549"/>
            <a:ext cx="5257800" cy="4477320"/>
          </a:xfrm>
        </p:spPr>
        <p:txBody>
          <a:bodyPr>
            <a:normAutofit fontScale="85000" lnSpcReduction="10000"/>
          </a:bodyPr>
          <a:lstStyle/>
          <a:p>
            <a:pPr>
              <a:buFont typeface="Wingdings" panose="05000000000000000000" pitchFamily="2" charset="2"/>
              <a:buChar char="§"/>
            </a:pPr>
            <a:r>
              <a:rPr lang="en-US" sz="1800">
                <a:latin typeface="Congenial Black" panose="02000503040000020004" pitchFamily="2" charset="0"/>
              </a:rPr>
              <a:t>Required for Washington 4-year public colleges</a:t>
            </a:r>
          </a:p>
          <a:p>
            <a:pPr>
              <a:buFont typeface="Wingdings" panose="05000000000000000000" pitchFamily="2" charset="2"/>
              <a:buChar char="§"/>
            </a:pPr>
            <a:r>
              <a:rPr lang="en-US" sz="1800" b="0" i="0">
                <a:effectLst/>
                <a:latin typeface="Congenial Black" panose="02000503040000020004" pitchFamily="2" charset="0"/>
              </a:rPr>
              <a:t>All college freshman applicants must complete a minimum level of preparation in six subject areas</a:t>
            </a:r>
            <a:endParaRPr lang="en-US" sz="1800">
              <a:latin typeface="Congenial Black" panose="02000503040000020004" pitchFamily="2" charset="0"/>
            </a:endParaRPr>
          </a:p>
          <a:p>
            <a:pPr>
              <a:buFont typeface="Wingdings" panose="05000000000000000000" pitchFamily="2" charset="2"/>
              <a:buChar char="§"/>
            </a:pPr>
            <a:endParaRPr lang="en-US" sz="1800">
              <a:latin typeface="Congenial Black" panose="02000503040000020004" pitchFamily="2" charset="0"/>
            </a:endParaRPr>
          </a:p>
          <a:p>
            <a:pPr>
              <a:buFont typeface="Wingdings" panose="05000000000000000000" pitchFamily="2" charset="2"/>
              <a:buChar char="§"/>
            </a:pPr>
            <a:r>
              <a:rPr lang="en-US" sz="1800">
                <a:latin typeface="Congenial Light" panose="02000503040000020004" pitchFamily="2" charset="0"/>
              </a:rPr>
              <a:t>4 credits English</a:t>
            </a:r>
            <a:endParaRPr lang="en-US" sz="1800">
              <a:latin typeface="Congenial Light" panose="02000503040000020004" pitchFamily="2" charset="0"/>
              <a:cs typeface="Calibri"/>
            </a:endParaRPr>
          </a:p>
          <a:p>
            <a:pPr>
              <a:buFont typeface="Wingdings" panose="05000000000000000000" pitchFamily="2" charset="2"/>
              <a:buChar char="§"/>
            </a:pPr>
            <a:r>
              <a:rPr lang="en-US" sz="1800">
                <a:latin typeface="Congenial Light" panose="02000503040000020004" pitchFamily="2" charset="0"/>
              </a:rPr>
              <a:t>3 credits of Math through Algebra 2*</a:t>
            </a:r>
            <a:endParaRPr lang="en-US" sz="1800">
              <a:latin typeface="Congenial Light" panose="02000503040000020004" pitchFamily="2" charset="0"/>
              <a:cs typeface="Calibri"/>
            </a:endParaRPr>
          </a:p>
          <a:p>
            <a:pPr>
              <a:buFont typeface="Wingdings" panose="05000000000000000000" pitchFamily="2" charset="2"/>
              <a:buChar char="§"/>
            </a:pPr>
            <a:r>
              <a:rPr lang="en-US" sz="1800">
                <a:latin typeface="Congenial Light" panose="02000503040000020004" pitchFamily="2" charset="0"/>
              </a:rPr>
              <a:t>3 credits of Science including 2 years of lab science*</a:t>
            </a:r>
            <a:endParaRPr lang="en-US" sz="1800">
              <a:latin typeface="Congenial Light" panose="02000503040000020004" pitchFamily="2" charset="0"/>
              <a:cs typeface="Calibri"/>
            </a:endParaRPr>
          </a:p>
          <a:p>
            <a:pPr>
              <a:buFont typeface="Wingdings" panose="05000000000000000000" pitchFamily="2" charset="2"/>
              <a:buChar char="§"/>
            </a:pPr>
            <a:r>
              <a:rPr lang="en-US" sz="1800">
                <a:latin typeface="Congenial Light" panose="02000503040000020004" pitchFamily="2" charset="0"/>
                <a:cs typeface="Calibri"/>
              </a:rPr>
              <a:t>3 credits of social science</a:t>
            </a:r>
            <a:endParaRPr lang="en-US" sz="1800">
              <a:latin typeface="Congenial Light" panose="02000503040000020004" pitchFamily="2" charset="0"/>
            </a:endParaRPr>
          </a:p>
          <a:p>
            <a:pPr>
              <a:buFont typeface="Wingdings" panose="05000000000000000000" pitchFamily="2" charset="2"/>
              <a:buChar char="§"/>
            </a:pPr>
            <a:r>
              <a:rPr lang="en-US" sz="1800">
                <a:latin typeface="Congenial Light" panose="02000503040000020004" pitchFamily="2" charset="0"/>
              </a:rPr>
              <a:t>2 credits of World Language</a:t>
            </a:r>
            <a:endParaRPr lang="en-US" sz="1800">
              <a:latin typeface="Congenial Light" panose="02000503040000020004" pitchFamily="2" charset="0"/>
              <a:cs typeface="Calibri"/>
            </a:endParaRPr>
          </a:p>
          <a:p>
            <a:pPr>
              <a:buFont typeface="Wingdings" panose="05000000000000000000" pitchFamily="2" charset="2"/>
              <a:buChar char="§"/>
            </a:pPr>
            <a:r>
              <a:rPr lang="en-US" sz="1800">
                <a:latin typeface="Congenial Light" panose="02000503040000020004" pitchFamily="2" charset="0"/>
              </a:rPr>
              <a:t>*</a:t>
            </a:r>
            <a:r>
              <a:rPr lang="en-US" sz="1800">
                <a:highlight>
                  <a:srgbClr val="FFFF00"/>
                </a:highlight>
                <a:latin typeface="Congenial Light" panose="02000503040000020004" pitchFamily="2" charset="0"/>
              </a:rPr>
              <a:t>1 credit in Senior Year of a math-based quantitative course </a:t>
            </a:r>
            <a:r>
              <a:rPr lang="en-US" sz="1800">
                <a:latin typeface="Congenial Light" panose="02000503040000020004" pitchFamily="2" charset="0"/>
              </a:rPr>
              <a:t>(fulfilled if pre-calc taken)</a:t>
            </a:r>
          </a:p>
          <a:p>
            <a:pPr>
              <a:buFont typeface="Wingdings" panose="05000000000000000000" pitchFamily="2" charset="2"/>
              <a:buChar char="§"/>
            </a:pPr>
            <a:r>
              <a:rPr lang="en-US" sz="1800">
                <a:latin typeface="Congenial Light" panose="02000503040000020004" pitchFamily="2" charset="0"/>
              </a:rPr>
              <a:t>1 credit of Fine, visual or performing arts</a:t>
            </a:r>
          </a:p>
          <a:p>
            <a:pPr marL="0" indent="0">
              <a:buNone/>
            </a:pPr>
            <a:r>
              <a:rPr lang="en-US" sz="1800">
                <a:latin typeface="Congenial Light" panose="02000503040000020004" pitchFamily="2" charset="0"/>
              </a:rPr>
              <a:t>Note, these are the </a:t>
            </a:r>
            <a:r>
              <a:rPr lang="en-US" sz="1800" u="sng">
                <a:latin typeface="Congenial Light" panose="02000503040000020004" pitchFamily="2" charset="0"/>
              </a:rPr>
              <a:t>minimums</a:t>
            </a:r>
            <a:r>
              <a:rPr lang="en-US" sz="1800">
                <a:latin typeface="Congenial Light" panose="02000503040000020004" pitchFamily="2" charset="0"/>
              </a:rPr>
              <a:t>. If you’re wanting to attend a competitive college, they may recommend more credits.</a:t>
            </a:r>
          </a:p>
          <a:p>
            <a:pPr>
              <a:buFont typeface="Wingdings" panose="05000000000000000000" pitchFamily="2" charset="2"/>
              <a:buChar char="§"/>
            </a:pPr>
            <a:endParaRPr lang="en-US" sz="1800">
              <a:latin typeface="Congenial Light" panose="02000503040000020004" pitchFamily="2" charset="0"/>
            </a:endParaRPr>
          </a:p>
          <a:p>
            <a:pPr marL="0" indent="0">
              <a:buNone/>
            </a:pPr>
            <a:endParaRPr lang="en-US" sz="1800">
              <a:latin typeface="Congenial Light" panose="02000503040000020004" pitchFamily="2" charset="0"/>
              <a:cs typeface="Calibri"/>
            </a:endParaRPr>
          </a:p>
          <a:p>
            <a:pPr marL="0" indent="0">
              <a:buNone/>
            </a:pPr>
            <a:endParaRPr lang="en-US" sz="1800">
              <a:cs typeface="Calibri"/>
            </a:endParaRPr>
          </a:p>
        </p:txBody>
      </p:sp>
      <p:sp>
        <p:nvSpPr>
          <p:cNvPr id="2" name="Arrow: Notched Right 1">
            <a:extLst>
              <a:ext uri="{FF2B5EF4-FFF2-40B4-BE49-F238E27FC236}">
                <a16:creationId xmlns:a16="http://schemas.microsoft.com/office/drawing/2014/main" id="{89394462-DBD9-B3A7-BAF8-645FC49A067E}"/>
              </a:ext>
            </a:extLst>
          </p:cNvPr>
          <p:cNvSpPr/>
          <p:nvPr/>
        </p:nvSpPr>
        <p:spPr>
          <a:xfrm>
            <a:off x="-216815" y="5687568"/>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66A47628-0822-70F5-C737-1BB3087405B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42004341"/>
      </p:ext>
    </p:extLst>
  </p:cSld>
  <p:clrMapOvr>
    <a:masterClrMapping/>
  </p:clrMapOvr>
  <mc:AlternateContent xmlns:mc="http://schemas.openxmlformats.org/markup-compatibility/2006">
    <mc:Choice xmlns:p14="http://schemas.microsoft.com/office/powerpoint/2010/main" Requires="p14">
      <p:transition spd="slow" p14:dur="2000" advTm="88930"/>
    </mc:Choice>
    <mc:Fallback>
      <p:transition spd="slow" advTm="88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280" y="23941"/>
            <a:ext cx="6702358" cy="673393"/>
          </a:xfrm>
        </p:spPr>
        <p:txBody>
          <a:bodyPr>
            <a:normAutofit/>
          </a:bodyPr>
          <a:lstStyle/>
          <a:p>
            <a:r>
              <a:rPr lang="en-US" sz="2500">
                <a:latin typeface="Congenial Black" panose="02000503040000020004" pitchFamily="2" charset="0"/>
              </a:rPr>
              <a:t>FINANCIAL AID</a:t>
            </a:r>
          </a:p>
        </p:txBody>
      </p:sp>
      <p:graphicFrame>
        <p:nvGraphicFramePr>
          <p:cNvPr id="15" name="Content Placeholder 2">
            <a:extLst>
              <a:ext uri="{FF2B5EF4-FFF2-40B4-BE49-F238E27FC236}">
                <a16:creationId xmlns:a16="http://schemas.microsoft.com/office/drawing/2014/main" id="{381E77C8-C557-A5D9-3329-166C9DFA776C}"/>
              </a:ext>
            </a:extLst>
          </p:cNvPr>
          <p:cNvGraphicFramePr>
            <a:graphicFrameLocks noGrp="1"/>
          </p:cNvGraphicFramePr>
          <p:nvPr>
            <p:ph idx="1"/>
            <p:extLst>
              <p:ext uri="{D42A27DB-BD31-4B8C-83A1-F6EECF244321}">
                <p14:modId xmlns:p14="http://schemas.microsoft.com/office/powerpoint/2010/main" val="3627646245"/>
              </p:ext>
            </p:extLst>
          </p:nvPr>
        </p:nvGraphicFramePr>
        <p:xfrm>
          <a:off x="5505254" y="5764696"/>
          <a:ext cx="6552806" cy="7645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2" name="Content Placeholder 2">
            <a:extLst>
              <a:ext uri="{FF2B5EF4-FFF2-40B4-BE49-F238E27FC236}">
                <a16:creationId xmlns:a16="http://schemas.microsoft.com/office/drawing/2014/main" id="{E3F3C8B3-DD63-49AC-8360-6F760D59E870}"/>
              </a:ext>
            </a:extLst>
          </p:cNvPr>
          <p:cNvSpPr>
            <a:spLocks noGrp="1"/>
          </p:cNvSpPr>
          <p:nvPr/>
        </p:nvSpPr>
        <p:spPr>
          <a:xfrm>
            <a:off x="4983348" y="133754"/>
            <a:ext cx="6996429" cy="1142576"/>
          </a:xfrm>
          <a:prstGeom prst="rect">
            <a:avLst/>
          </a:prstGeom>
          <a:solidFill>
            <a:srgbClr val="174479"/>
          </a:solidFill>
          <a:ln w="57150" cap="flat" cmpd="sng" algn="ctr">
            <a:solidFill>
              <a:srgbClr val="174479"/>
            </a:solidFill>
            <a:prstDash val="solid"/>
            <a:miter lim="800000"/>
          </a:ln>
          <a:effectLst/>
        </p:spPr>
        <p:txBody>
          <a:bodyPr vert="horz" lIns="91440" tIns="45720" rIns="91440" bIns="45720" rtlCol="0">
            <a:normAutofit fontScale="62500" lnSpcReduction="20000"/>
          </a:bodyPr>
          <a:lstStyle>
            <a:lvl1pPr marL="274320" indent="-274320" algn="l" defTabSz="914400" rtl="0" eaLnBrk="1" latinLnBrk="0" hangingPunct="1">
              <a:lnSpc>
                <a:spcPct val="90000"/>
              </a:lnSpc>
              <a:spcBef>
                <a:spcPts val="1800"/>
              </a:spcBef>
              <a:buFont typeface="Arial" panose="020B0604020202020204" pitchFamily="34" charset="0"/>
              <a:buChar char="•"/>
              <a:defRPr sz="3600" kern="1200">
                <a:solidFill>
                  <a:schemeClr val="dk1"/>
                </a:solidFill>
                <a:latin typeface="Cambria" panose="02040503050406030204" pitchFamily="18" charset="0"/>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3200" kern="1200">
                <a:solidFill>
                  <a:schemeClr val="dk1"/>
                </a:solidFill>
                <a:latin typeface="Cambria" panose="02040503050406030204" pitchFamily="18" charset="0"/>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2800" kern="1200">
                <a:solidFill>
                  <a:schemeClr val="dk1"/>
                </a:solidFill>
                <a:latin typeface="Cambria" panose="02040503050406030204" pitchFamily="18" charset="0"/>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2400" kern="1200">
                <a:solidFill>
                  <a:schemeClr val="dk1"/>
                </a:solidFill>
                <a:latin typeface="Cambria" panose="02040503050406030204" pitchFamily="18" charset="0"/>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2400" kern="1200">
                <a:solidFill>
                  <a:schemeClr val="dk1"/>
                </a:solidFill>
                <a:latin typeface="Cambria" panose="02040503050406030204" pitchFamily="18" charset="0"/>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dk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dk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dk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sysClr val="window" lastClr="FFFFFF"/>
                </a:solidFill>
                <a:effectLst/>
                <a:uLnTx/>
                <a:uFillTx/>
                <a:latin typeface="Tw Cen MT" panose="020B0602020104020603"/>
                <a:ea typeface="+mn-ea"/>
                <a:cs typeface="+mn-cs"/>
              </a:rPr>
              <a:t>Financial aid is money to help pay for college or career school. Grants, work-study, loans, and scholarships help make college affordable.</a:t>
            </a:r>
          </a:p>
        </p:txBody>
      </p:sp>
      <p:sp>
        <p:nvSpPr>
          <p:cNvPr id="16" name="TextBox 15">
            <a:extLst>
              <a:ext uri="{FF2B5EF4-FFF2-40B4-BE49-F238E27FC236}">
                <a16:creationId xmlns:a16="http://schemas.microsoft.com/office/drawing/2014/main" id="{5AE7BB51-11E6-CF86-F875-53AD597A4670}"/>
              </a:ext>
            </a:extLst>
          </p:cNvPr>
          <p:cNvSpPr txBox="1"/>
          <p:nvPr/>
        </p:nvSpPr>
        <p:spPr>
          <a:xfrm>
            <a:off x="18617" y="636262"/>
            <a:ext cx="4367720" cy="1631216"/>
          </a:xfrm>
          <a:prstGeom prst="rect">
            <a:avLst/>
          </a:prstGeom>
          <a:noFill/>
        </p:spPr>
        <p:txBody>
          <a:bodyPr wrap="square" rtlCol="0">
            <a:spAutoFit/>
          </a:bodyPr>
          <a:lstStyle/>
          <a:p>
            <a:pPr algn="ctr"/>
            <a:r>
              <a:rPr lang="en-US" sz="2000">
                <a:solidFill>
                  <a:schemeClr val="bg1"/>
                </a:solidFill>
                <a:latin typeface="Congenial Light" panose="02000503040000020004" pitchFamily="2" charset="0"/>
              </a:rPr>
              <a:t>*</a:t>
            </a:r>
            <a:r>
              <a:rPr lang="en-US" sz="2000">
                <a:latin typeface="Congenial Light" panose="02000503040000020004" pitchFamily="2" charset="0"/>
              </a:rPr>
              <a:t>Apply for Financial Aid by using the Free Application for Federal Student Aid (FAFSA)</a:t>
            </a:r>
            <a:r>
              <a:rPr lang="en-US" sz="2000" b="0" i="0">
                <a:effectLst/>
                <a:latin typeface="Arial" panose="020B0604020202020204" pitchFamily="34" charset="0"/>
              </a:rPr>
              <a:t> if you are a U.S. citizen or </a:t>
            </a:r>
            <a:r>
              <a:rPr lang="en-US" sz="2000" b="0" i="0" u="sng">
                <a:effectLst/>
                <a:latin typeface="Arial" panose="020B0604020202020204" pitchFamily="34" charset="0"/>
                <a:hlinkClick r:id="rId10">
                  <a:extLst>
                    <a:ext uri="{A12FA001-AC4F-418D-AE19-62706E023703}">
                      <ahyp:hlinkClr xmlns:ahyp="http://schemas.microsoft.com/office/drawing/2018/hyperlinkcolor" val="tx"/>
                    </a:ext>
                  </a:extLst>
                </a:hlinkClick>
              </a:rPr>
              <a:t>eligible non-citizen</a:t>
            </a:r>
            <a:r>
              <a:rPr lang="en-US" sz="2000" b="1" u="sng">
                <a:latin typeface="Arial" panose="020B0604020202020204" pitchFamily="34" charset="0"/>
              </a:rPr>
              <a:t> </a:t>
            </a:r>
            <a:r>
              <a:rPr lang="en-US" sz="2000" b="1">
                <a:latin typeface="Congenial Light" panose="02000503040000020004" pitchFamily="2" charset="0"/>
              </a:rPr>
              <a:t>OR </a:t>
            </a:r>
            <a:r>
              <a:rPr lang="en-US" sz="2000">
                <a:latin typeface="Congenial Light" panose="02000503040000020004" pitchFamily="2" charset="0"/>
              </a:rPr>
              <a:t>the WAFSA (but not both!)</a:t>
            </a:r>
          </a:p>
        </p:txBody>
      </p:sp>
      <p:pic>
        <p:nvPicPr>
          <p:cNvPr id="17" name="Picture 16">
            <a:extLst>
              <a:ext uri="{FF2B5EF4-FFF2-40B4-BE49-F238E27FC236}">
                <a16:creationId xmlns:a16="http://schemas.microsoft.com/office/drawing/2014/main" id="{22D7765E-A038-5E06-3DB7-07C7E1F7F38D}"/>
              </a:ext>
            </a:extLst>
          </p:cNvPr>
          <p:cNvPicPr>
            <a:picLocks noChangeAspect="1"/>
          </p:cNvPicPr>
          <p:nvPr/>
        </p:nvPicPr>
        <p:blipFill>
          <a:blip r:embed="rId11"/>
          <a:stretch>
            <a:fillRect/>
          </a:stretch>
        </p:blipFill>
        <p:spPr>
          <a:xfrm>
            <a:off x="294243" y="2267478"/>
            <a:ext cx="3571875" cy="1019175"/>
          </a:xfrm>
          <a:prstGeom prst="rect">
            <a:avLst/>
          </a:prstGeom>
        </p:spPr>
      </p:pic>
      <p:pic>
        <p:nvPicPr>
          <p:cNvPr id="18" name="Picture 17">
            <a:extLst>
              <a:ext uri="{FF2B5EF4-FFF2-40B4-BE49-F238E27FC236}">
                <a16:creationId xmlns:a16="http://schemas.microsoft.com/office/drawing/2014/main" id="{FD376513-48CF-45ED-6482-08EA544CA6DA}"/>
              </a:ext>
            </a:extLst>
          </p:cNvPr>
          <p:cNvPicPr>
            <a:picLocks noChangeAspect="1"/>
          </p:cNvPicPr>
          <p:nvPr/>
        </p:nvPicPr>
        <p:blipFill>
          <a:blip r:embed="rId12"/>
          <a:stretch>
            <a:fillRect/>
          </a:stretch>
        </p:blipFill>
        <p:spPr>
          <a:xfrm>
            <a:off x="294243" y="3387833"/>
            <a:ext cx="3571875" cy="1019175"/>
          </a:xfrm>
          <a:prstGeom prst="rect">
            <a:avLst/>
          </a:prstGeom>
        </p:spPr>
      </p:pic>
      <p:sp>
        <p:nvSpPr>
          <p:cNvPr id="21" name="TextBox 20">
            <a:extLst>
              <a:ext uri="{FF2B5EF4-FFF2-40B4-BE49-F238E27FC236}">
                <a16:creationId xmlns:a16="http://schemas.microsoft.com/office/drawing/2014/main" id="{901EFE74-E2A1-9D46-70BD-ED11DE1E46CB}"/>
              </a:ext>
            </a:extLst>
          </p:cNvPr>
          <p:cNvSpPr txBox="1"/>
          <p:nvPr/>
        </p:nvSpPr>
        <p:spPr>
          <a:xfrm>
            <a:off x="-85608" y="4508188"/>
            <a:ext cx="5068956" cy="2246769"/>
          </a:xfrm>
          <a:prstGeom prst="rect">
            <a:avLst/>
          </a:prstGeom>
          <a:noFill/>
        </p:spPr>
        <p:txBody>
          <a:bodyPr wrap="square" rtlCol="0">
            <a:spAutoFit/>
          </a:bodyPr>
          <a:lstStyle/>
          <a:p>
            <a:pPr marL="342900" indent="-342900">
              <a:buFont typeface="Arial" panose="020B0604020202020204" pitchFamily="34" charset="0"/>
              <a:buChar char="•"/>
            </a:pPr>
            <a:r>
              <a:rPr lang="en-US" sz="2000" b="1">
                <a:latin typeface="Congenial Light" panose="02000503040000020004" pitchFamily="2" charset="0"/>
              </a:rPr>
              <a:t>ALL</a:t>
            </a:r>
            <a:r>
              <a:rPr lang="en-US" sz="2000" b="1">
                <a:solidFill>
                  <a:srgbClr val="FFC000"/>
                </a:solidFill>
                <a:latin typeface="Congenial Light" panose="02000503040000020004" pitchFamily="2" charset="0"/>
              </a:rPr>
              <a:t> </a:t>
            </a:r>
            <a:r>
              <a:rPr lang="en-US" sz="2000" b="1">
                <a:latin typeface="Congenial Light" panose="02000503040000020004" pitchFamily="2" charset="0"/>
              </a:rPr>
              <a:t>SENIORS </a:t>
            </a:r>
            <a:r>
              <a:rPr lang="en-US" sz="2000">
                <a:latin typeface="Congenial Light" panose="02000503040000020004" pitchFamily="2" charset="0"/>
              </a:rPr>
              <a:t>should apply!</a:t>
            </a:r>
          </a:p>
          <a:p>
            <a:pPr marL="342900" indent="-342900">
              <a:buFont typeface="Arial" panose="020B0604020202020204" pitchFamily="34" charset="0"/>
              <a:buChar char="•"/>
            </a:pPr>
            <a:r>
              <a:rPr lang="en-US" sz="2000">
                <a:latin typeface="Congenial Light" panose="02000503040000020004" pitchFamily="2" charset="0"/>
              </a:rPr>
              <a:t>Applications OPEN October 1</a:t>
            </a:r>
            <a:r>
              <a:rPr lang="en-US" sz="2000" baseline="30000">
                <a:latin typeface="Congenial Light" panose="02000503040000020004" pitchFamily="2" charset="0"/>
              </a:rPr>
              <a:t>st</a:t>
            </a:r>
            <a:r>
              <a:rPr lang="en-US" sz="2000">
                <a:latin typeface="Congenial Light" panose="02000503040000020004" pitchFamily="2" charset="0"/>
              </a:rPr>
              <a:t> of Senior Year. </a:t>
            </a:r>
          </a:p>
          <a:p>
            <a:pPr marL="342900" indent="-342900">
              <a:buFont typeface="Arial" panose="020B0604020202020204" pitchFamily="34" charset="0"/>
              <a:buChar char="•"/>
            </a:pPr>
            <a:r>
              <a:rPr lang="en-US" sz="2000">
                <a:latin typeface="Congenial Light" panose="02000503040000020004" pitchFamily="2" charset="0"/>
              </a:rPr>
              <a:t>Class of 2025 will use the 2025-2026 FAFSA</a:t>
            </a:r>
          </a:p>
          <a:p>
            <a:pPr marL="342900" indent="-342900">
              <a:buFont typeface="Arial" panose="020B0604020202020204" pitchFamily="34" charset="0"/>
              <a:buChar char="•"/>
            </a:pPr>
            <a:r>
              <a:rPr lang="en-US" sz="2000">
                <a:latin typeface="Congenial Light" panose="02000503040000020004" pitchFamily="2" charset="0"/>
              </a:rPr>
              <a:t>The sooner you apply, the better!</a:t>
            </a:r>
          </a:p>
          <a:p>
            <a:pPr marL="342900" indent="-342900">
              <a:buFont typeface="Arial" panose="020B0604020202020204" pitchFamily="34" charset="0"/>
              <a:buChar char="•"/>
            </a:pPr>
            <a:r>
              <a:rPr lang="en-US" sz="2000">
                <a:latin typeface="Congenial Light" panose="02000503040000020004" pitchFamily="2" charset="0"/>
              </a:rPr>
              <a:t>Must complete for each year of college </a:t>
            </a:r>
          </a:p>
        </p:txBody>
      </p:sp>
      <p:sp>
        <p:nvSpPr>
          <p:cNvPr id="29" name="TextBox 28">
            <a:extLst>
              <a:ext uri="{FF2B5EF4-FFF2-40B4-BE49-F238E27FC236}">
                <a16:creationId xmlns:a16="http://schemas.microsoft.com/office/drawing/2014/main" id="{D1AB0C4C-78F0-A99F-0019-069D4DC05D6B}"/>
              </a:ext>
            </a:extLst>
          </p:cNvPr>
          <p:cNvSpPr txBox="1"/>
          <p:nvPr/>
        </p:nvSpPr>
        <p:spPr>
          <a:xfrm>
            <a:off x="5957117" y="1601259"/>
            <a:ext cx="5803076" cy="2462213"/>
          </a:xfrm>
          <a:prstGeom prst="rect">
            <a:avLst/>
          </a:prstGeom>
          <a:noFill/>
        </p:spPr>
        <p:txBody>
          <a:bodyPr wrap="square" rtlCol="0">
            <a:spAutoFit/>
          </a:bodyPr>
          <a:lstStyle/>
          <a:p>
            <a:endParaRPr lang="en-US">
              <a:solidFill>
                <a:schemeClr val="bg1"/>
              </a:solidFill>
              <a:latin typeface="Congenial Light" panose="02000503040000020004" pitchFamily="2" charset="0"/>
            </a:endParaRPr>
          </a:p>
          <a:p>
            <a:endParaRPr lang="en-US" sz="2000">
              <a:solidFill>
                <a:schemeClr val="bg1"/>
              </a:solidFill>
              <a:latin typeface="Congenial Light" panose="02000503040000020004" pitchFamily="2" charset="0"/>
            </a:endParaRPr>
          </a:p>
          <a:p>
            <a:endParaRPr lang="en-US" sz="2000">
              <a:solidFill>
                <a:schemeClr val="bg1"/>
              </a:solidFill>
              <a:latin typeface="Congenial Light" panose="02000503040000020004" pitchFamily="2" charset="0"/>
            </a:endParaRPr>
          </a:p>
          <a:p>
            <a:endParaRPr lang="en-US" sz="2000">
              <a:solidFill>
                <a:schemeClr val="bg1"/>
              </a:solidFill>
              <a:latin typeface="Congenial Light" panose="02000503040000020004" pitchFamily="2" charset="0"/>
            </a:endParaRPr>
          </a:p>
          <a:p>
            <a:endParaRPr lang="en-US" sz="2000">
              <a:solidFill>
                <a:schemeClr val="bg1"/>
              </a:solidFill>
              <a:latin typeface="Congenial Light" panose="02000503040000020004" pitchFamily="2" charset="0"/>
            </a:endParaRPr>
          </a:p>
          <a:p>
            <a:endParaRPr lang="en-US" sz="3600" b="0" i="0">
              <a:solidFill>
                <a:schemeClr val="bg1"/>
              </a:solidFill>
              <a:effectLst/>
              <a:latin typeface="Congenial Light" panose="02000503040000020004" pitchFamily="2" charset="0"/>
            </a:endParaRPr>
          </a:p>
          <a:p>
            <a:pPr marL="342900" indent="-342900">
              <a:buFont typeface="Arial" panose="020B0604020202020204" pitchFamily="34" charset="0"/>
              <a:buChar char="•"/>
            </a:pPr>
            <a:endParaRPr lang="en-US" sz="2000">
              <a:solidFill>
                <a:schemeClr val="bg1"/>
              </a:solidFill>
              <a:latin typeface="Congenial Light" panose="02000503040000020004" pitchFamily="2" charset="0"/>
            </a:endParaRPr>
          </a:p>
        </p:txBody>
      </p:sp>
      <p:sp>
        <p:nvSpPr>
          <p:cNvPr id="6" name="TextBox 5">
            <a:extLst>
              <a:ext uri="{FF2B5EF4-FFF2-40B4-BE49-F238E27FC236}">
                <a16:creationId xmlns:a16="http://schemas.microsoft.com/office/drawing/2014/main" id="{3AADED22-35B9-0799-EC43-16E63BE0F7A0}"/>
              </a:ext>
            </a:extLst>
          </p:cNvPr>
          <p:cNvSpPr txBox="1"/>
          <p:nvPr/>
        </p:nvSpPr>
        <p:spPr>
          <a:xfrm>
            <a:off x="4983348" y="1326920"/>
            <a:ext cx="6837402" cy="59400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ongenial Black" panose="02000503040000020004" pitchFamily="2" charset="0"/>
              </a:rPr>
              <a:t>Scholarships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ongenial Light" panose="02000503040000020004" pitchFamily="2" charset="0"/>
              </a:rPr>
              <a:t>Check the CHS College &amp; Career web page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effectLst/>
                <a:uLnTx/>
                <a:uFillTx/>
                <a:latin typeface="Congenial Light" panose="02000503040000020004" pitchFamily="2" charset="0"/>
              </a:rPr>
              <a:t>www.chs.rsd407.org/collegeandcareer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effectLst/>
                <a:uLnTx/>
                <a:uFillTx/>
                <a:latin typeface="Congenial Light" panose="02000503040000020004" pitchFamily="2" charset="0"/>
              </a:rPr>
              <a:t>Start searching NOW!</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effectLst/>
                <a:uLnTx/>
                <a:uFillTx/>
                <a:latin typeface="Congenial Light" panose="02000503040000020004" pitchFamily="2" charset="0"/>
              </a:rPr>
              <a:t>Sources include employers, banks and credit unions, local businesses, civic groups, organizations related to your field of interest</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a:ln>
                <a:noFill/>
              </a:ln>
              <a:effectLst/>
              <a:uLnTx/>
              <a:uFillTx/>
              <a:latin typeface="Congenial Light" panose="0200050304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ongenial" panose="02000503040000020004" pitchFamily="2" charset="0"/>
              </a:rPr>
              <a:t>Examples of Search Engines</a:t>
            </a:r>
            <a:r>
              <a:rPr kumimoji="0" lang="en-US" sz="2000" b="0" i="0" u="none" strike="noStrike" kern="1200" cap="none" spc="0" normalizeH="0" baseline="0" noProof="0">
                <a:ln>
                  <a:noFill/>
                </a:ln>
                <a:effectLst/>
                <a:uLnTx/>
                <a:uFillTx/>
                <a:latin typeface="Congenial Light" panose="02000503040000020004" pitchFamily="2" charset="0"/>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effectLst/>
                <a:uLnTx/>
                <a:uFillTx/>
                <a:latin typeface="Congenial Light" panose="02000503040000020004" pitchFamily="2" charset="0"/>
              </a:rPr>
              <a:t>thewashboard.org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effectLst/>
                <a:uLnTx/>
                <a:uFillTx/>
                <a:latin typeface="Congenial Light" panose="02000503040000020004" pitchFamily="2" charset="0"/>
              </a:rPr>
              <a:t>fastweb.com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effectLst/>
                <a:uLnTx/>
                <a:uFillTx/>
                <a:latin typeface="Congenial Light" panose="02000503040000020004" pitchFamily="2" charset="0"/>
              </a:rPr>
              <a:t>scholarships.com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a:ln>
                  <a:noFill/>
                </a:ln>
                <a:effectLst/>
                <a:uLnTx/>
                <a:uFillTx/>
                <a:latin typeface="Congenial Light" panose="02000503040000020004" pitchFamily="2" charset="0"/>
              </a:rPr>
              <a:t>Use Google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2000">
              <a:latin typeface="Congenial Light" panose="02000503040000020004" pitchFamily="2" charset="0"/>
            </a:endParaRPr>
          </a:p>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a:ln>
                  <a:noFill/>
                </a:ln>
                <a:effectLst/>
                <a:uLnTx/>
                <a:uFillTx/>
                <a:latin typeface="Congenial" panose="02000503040000020004" pitchFamily="2" charset="0"/>
              </a:rPr>
              <a:t>Snoqualmie Valley Dollars for Scholars</a:t>
            </a:r>
          </a:p>
          <a:p>
            <a:pPr marR="0" lvl="0" algn="l" defTabSz="914400" rtl="0" eaLnBrk="1" fontAlgn="auto" latinLnBrk="0" hangingPunct="1">
              <a:lnSpc>
                <a:spcPct val="100000"/>
              </a:lnSpc>
              <a:spcBef>
                <a:spcPts val="0"/>
              </a:spcBef>
              <a:spcAft>
                <a:spcPts val="0"/>
              </a:spcAft>
              <a:buClrTx/>
              <a:buSzTx/>
              <a:tabLst/>
              <a:defRPr/>
            </a:pPr>
            <a:r>
              <a:rPr lang="en-US" sz="2000">
                <a:latin typeface="Congenial Light" panose="02000503040000020004" pitchFamily="2" charset="0"/>
              </a:rPr>
              <a:t>Opens in February of Senior year.</a:t>
            </a: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a:ln>
                  <a:noFill/>
                </a:ln>
                <a:effectLst/>
                <a:uLnTx/>
                <a:uFillTx/>
                <a:latin typeface="Congenial Light" panose="02000503040000020004" pitchFamily="2" charset="0"/>
              </a:rPr>
              <a:t>Over 5</a:t>
            </a:r>
            <a:r>
              <a:rPr lang="en-US" sz="2000">
                <a:latin typeface="Congenial Light" panose="02000503040000020004" pitchFamily="2" charset="0"/>
              </a:rPr>
              <a:t>0 scholarships JUST for Cedarcrest Seniors!</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a:ln>
                <a:noFill/>
              </a:ln>
              <a:effectLst/>
              <a:uLnTx/>
              <a:uFillTx/>
              <a:latin typeface="Congenial Light" panose="0200050304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ongenial Light" panose="02000503040000020004" pitchFamily="2" charset="0"/>
            </a:endParaRPr>
          </a:p>
        </p:txBody>
      </p:sp>
      <p:pic>
        <p:nvPicPr>
          <p:cNvPr id="4" name="Audio 3">
            <a:hlinkClick r:id="" action="ppaction://media"/>
            <a:extLst>
              <a:ext uri="{FF2B5EF4-FFF2-40B4-BE49-F238E27FC236}">
                <a16:creationId xmlns:a16="http://schemas.microsoft.com/office/drawing/2014/main" id="{9965E9EE-57F8-1924-F4BB-44A1CF44F3BD}"/>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9999340"/>
      </p:ext>
    </p:extLst>
  </p:cSld>
  <p:clrMapOvr>
    <a:masterClrMapping/>
  </p:clrMapOvr>
  <mc:AlternateContent xmlns:mc="http://schemas.openxmlformats.org/markup-compatibility/2006">
    <mc:Choice xmlns:p14="http://schemas.microsoft.com/office/powerpoint/2010/main" Requires="p14">
      <p:transition spd="slow" p14:dur="2000" advTm="173437"/>
    </mc:Choice>
    <mc:Fallback>
      <p:transition spd="slow" advTm="173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69777-FEB0-451E-A59A-1D008538744E}"/>
              </a:ext>
            </a:extLst>
          </p:cNvPr>
          <p:cNvSpPr>
            <a:spLocks noGrp="1"/>
          </p:cNvSpPr>
          <p:nvPr>
            <p:ph type="title"/>
          </p:nvPr>
        </p:nvSpPr>
        <p:spPr>
          <a:xfrm>
            <a:off x="0" y="349664"/>
            <a:ext cx="6719143" cy="788472"/>
          </a:xfrm>
        </p:spPr>
        <p:txBody>
          <a:bodyPr vert="horz" lIns="91440" tIns="45720" rIns="91440" bIns="45720" rtlCol="0" anchor="b">
            <a:normAutofit/>
          </a:bodyPr>
          <a:lstStyle/>
          <a:p>
            <a:pPr algn="ctr"/>
            <a:endParaRPr lang="en-US" sz="4800">
              <a:latin typeface="+mn-lt"/>
            </a:endParaRPr>
          </a:p>
        </p:txBody>
      </p:sp>
      <p:sp>
        <p:nvSpPr>
          <p:cNvPr id="4" name="Text Placeholder 3">
            <a:extLst>
              <a:ext uri="{FF2B5EF4-FFF2-40B4-BE49-F238E27FC236}">
                <a16:creationId xmlns:a16="http://schemas.microsoft.com/office/drawing/2014/main" id="{1D9A9371-D9F8-4B07-A5D9-FA1CE2ED422C}"/>
              </a:ext>
            </a:extLst>
          </p:cNvPr>
          <p:cNvSpPr>
            <a:spLocks noGrp="1"/>
          </p:cNvSpPr>
          <p:nvPr>
            <p:ph type="body" sz="half" idx="2"/>
          </p:nvPr>
        </p:nvSpPr>
        <p:spPr>
          <a:xfrm>
            <a:off x="272678" y="2699468"/>
            <a:ext cx="5555425" cy="3959525"/>
          </a:xfrm>
        </p:spPr>
        <p:txBody>
          <a:bodyPr vert="horz" lIns="91440" tIns="45720" rIns="91440" bIns="45720" rtlCol="0" anchor="ctr">
            <a:normAutofit/>
          </a:bodyPr>
          <a:lstStyle/>
          <a:p>
            <a:pPr marL="285750" indent="-228600">
              <a:buFont typeface="Arial" panose="020B0604020202020204" pitchFamily="34" charset="0"/>
              <a:buChar char="•"/>
            </a:pPr>
            <a:r>
              <a:rPr lang="en-US" sz="2200">
                <a:latin typeface="Congenial Light"/>
              </a:rPr>
              <a:t>Happening NOW! </a:t>
            </a:r>
          </a:p>
          <a:p>
            <a:pPr marL="285750" indent="-228600">
              <a:buFont typeface="Arial" panose="020B0604020202020204" pitchFamily="34" charset="0"/>
              <a:buChar char="•"/>
            </a:pPr>
            <a:r>
              <a:rPr lang="en-US" sz="2200">
                <a:latin typeface="Congenial Light"/>
              </a:rPr>
              <a:t>Post-high school planning</a:t>
            </a:r>
          </a:p>
          <a:p>
            <a:pPr marL="285750" indent="-228600">
              <a:buFont typeface="Arial" panose="020B0604020202020204" pitchFamily="34" charset="0"/>
              <a:buChar char="•"/>
            </a:pPr>
            <a:r>
              <a:rPr lang="en-US" sz="2200">
                <a:latin typeface="Congenial Light"/>
              </a:rPr>
              <a:t>Students called from class alphabetically</a:t>
            </a:r>
          </a:p>
          <a:p>
            <a:pPr marL="285750" indent="-228600">
              <a:buFont typeface="Arial" panose="020B0604020202020204" pitchFamily="34" charset="0"/>
              <a:buChar char="•"/>
            </a:pPr>
            <a:r>
              <a:rPr lang="en-US" sz="2200">
                <a:latin typeface="Congenial Light"/>
              </a:rPr>
              <a:t>If students want an appointment, email Wendy Scott </a:t>
            </a:r>
            <a:r>
              <a:rPr lang="en-US" sz="2200">
                <a:latin typeface="Congenial Light"/>
                <a:hlinkClick r:id="rId5"/>
              </a:rPr>
              <a:t>scottw@rsd407.org</a:t>
            </a:r>
            <a:endParaRPr lang="en-US" sz="2200">
              <a:latin typeface="Congenial Light"/>
            </a:endParaRPr>
          </a:p>
          <a:p>
            <a:pPr marL="285750" indent="-228600">
              <a:buFont typeface="Arial" panose="020B0604020202020204" pitchFamily="34" charset="0"/>
              <a:buChar char="•"/>
            </a:pPr>
            <a:r>
              <a:rPr lang="en-US" sz="2200">
                <a:latin typeface="Congenial Light"/>
              </a:rPr>
              <a:t>Complete core lessons in Xello for 9</a:t>
            </a:r>
            <a:r>
              <a:rPr lang="en-US" sz="2200" baseline="30000">
                <a:latin typeface="Congenial Light"/>
              </a:rPr>
              <a:t>th</a:t>
            </a:r>
            <a:r>
              <a:rPr lang="en-US" sz="2200">
                <a:latin typeface="Congenial Light"/>
              </a:rPr>
              <a:t>-11</a:t>
            </a:r>
            <a:r>
              <a:rPr lang="en-US" sz="2200" baseline="30000">
                <a:latin typeface="Congenial Light"/>
              </a:rPr>
              <a:t>th</a:t>
            </a:r>
            <a:r>
              <a:rPr lang="en-US" sz="2200">
                <a:latin typeface="Congenial Light"/>
              </a:rPr>
              <a:t> grade </a:t>
            </a:r>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F799B179-7094-4CAA-BBA1-CD3E5A29F38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241730" y="4451678"/>
            <a:ext cx="4731046" cy="1799022"/>
          </a:xfrm>
          <a:prstGeom prst="rect">
            <a:avLst/>
          </a:prstGeom>
        </p:spPr>
      </p:pic>
      <p:pic>
        <p:nvPicPr>
          <p:cNvPr id="5" name="Picture 4" descr="Black puzzle pieces">
            <a:extLst>
              <a:ext uri="{FF2B5EF4-FFF2-40B4-BE49-F238E27FC236}">
                <a16:creationId xmlns:a16="http://schemas.microsoft.com/office/drawing/2014/main" id="{69F42E42-C76E-4F30-9207-CD22FC4B36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1" y="199006"/>
            <a:ext cx="6719142" cy="2489948"/>
          </a:xfrm>
          <a:prstGeom prst="rect">
            <a:avLst/>
          </a:prstGeom>
        </p:spPr>
      </p:pic>
      <p:sp>
        <p:nvSpPr>
          <p:cNvPr id="7" name="TextBox 6">
            <a:extLst>
              <a:ext uri="{FF2B5EF4-FFF2-40B4-BE49-F238E27FC236}">
                <a16:creationId xmlns:a16="http://schemas.microsoft.com/office/drawing/2014/main" id="{8F5DE1A3-338D-4751-B68B-61715AD54F00}"/>
              </a:ext>
            </a:extLst>
          </p:cNvPr>
          <p:cNvSpPr txBox="1"/>
          <p:nvPr/>
        </p:nvSpPr>
        <p:spPr>
          <a:xfrm>
            <a:off x="587988" y="688368"/>
            <a:ext cx="5653742" cy="954107"/>
          </a:xfrm>
          <a:prstGeom prst="rect">
            <a:avLst/>
          </a:prstGeom>
          <a:noFill/>
        </p:spPr>
        <p:txBody>
          <a:bodyPr wrap="square" rtlCol="0">
            <a:spAutoFit/>
          </a:bodyPr>
          <a:lstStyle/>
          <a:p>
            <a:r>
              <a:rPr lang="en-US" sz="2800">
                <a:solidFill>
                  <a:schemeClr val="bg1"/>
                </a:solidFill>
                <a:latin typeface="Congenial Black" panose="02000503040000020004" pitchFamily="2" charset="0"/>
              </a:rPr>
              <a:t>Junior Conferences</a:t>
            </a:r>
          </a:p>
          <a:p>
            <a:r>
              <a:rPr lang="en-US" sz="2800">
                <a:solidFill>
                  <a:schemeClr val="bg1"/>
                </a:solidFill>
                <a:latin typeface="Congenial Black" panose="02000503040000020004" pitchFamily="2" charset="0"/>
              </a:rPr>
              <a:t>in the College &amp; Career Center </a:t>
            </a:r>
          </a:p>
        </p:txBody>
      </p:sp>
      <p:pic>
        <p:nvPicPr>
          <p:cNvPr id="3" name="Picture 2">
            <a:extLst>
              <a:ext uri="{FF2B5EF4-FFF2-40B4-BE49-F238E27FC236}">
                <a16:creationId xmlns:a16="http://schemas.microsoft.com/office/drawing/2014/main" id="{C258C73A-4E71-EE70-A9F6-4BBE2ED4AC7C}"/>
              </a:ext>
            </a:extLst>
          </p:cNvPr>
          <p:cNvPicPr>
            <a:picLocks noChangeAspect="1"/>
          </p:cNvPicPr>
          <p:nvPr/>
        </p:nvPicPr>
        <p:blipFill>
          <a:blip r:embed="rId9"/>
          <a:stretch>
            <a:fillRect/>
          </a:stretch>
        </p:blipFill>
        <p:spPr>
          <a:xfrm>
            <a:off x="6310817" y="205531"/>
            <a:ext cx="4452816" cy="3612325"/>
          </a:xfrm>
          <a:prstGeom prst="rect">
            <a:avLst/>
          </a:prstGeom>
        </p:spPr>
      </p:pic>
      <p:pic>
        <p:nvPicPr>
          <p:cNvPr id="9" name="Audio 8">
            <a:hlinkClick r:id="" action="ppaction://media"/>
            <a:extLst>
              <a:ext uri="{FF2B5EF4-FFF2-40B4-BE49-F238E27FC236}">
                <a16:creationId xmlns:a16="http://schemas.microsoft.com/office/drawing/2014/main" id="{40A22F25-2546-5284-A006-EB1B6B9C1FF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97376856"/>
      </p:ext>
    </p:extLst>
  </p:cSld>
  <p:clrMapOvr>
    <a:masterClrMapping/>
  </p:clrMapOvr>
  <mc:AlternateContent xmlns:mc="http://schemas.openxmlformats.org/markup-compatibility/2006">
    <mc:Choice xmlns:p14="http://schemas.microsoft.com/office/powerpoint/2010/main" Requires="p14">
      <p:transition spd="slow" p14:dur="2000" advTm="52367"/>
    </mc:Choice>
    <mc:Fallback>
      <p:transition spd="slow" advTm="52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03" y="265176"/>
            <a:ext cx="3400531" cy="7480867"/>
          </a:xfrm>
        </p:spPr>
        <p:txBody>
          <a:bodyPr>
            <a:normAutofit fontScale="90000"/>
          </a:bodyPr>
          <a:lstStyle/>
          <a:p>
            <a:pPr algn="ctr"/>
            <a:r>
              <a:rPr lang="en-US" sz="2400">
                <a:latin typeface="Congenial Light"/>
              </a:rPr>
              <a:t>Students are </a:t>
            </a:r>
            <a:r>
              <a:rPr lang="en-US" sz="2400" b="1">
                <a:solidFill>
                  <a:schemeClr val="accent2">
                    <a:lumMod val="75000"/>
                  </a:schemeClr>
                </a:solidFill>
                <a:latin typeface="Baguet Script"/>
              </a:rPr>
              <a:t>Welcome</a:t>
            </a:r>
            <a:r>
              <a:rPr lang="en-US" sz="2400">
                <a:solidFill>
                  <a:schemeClr val="accent2">
                    <a:lumMod val="75000"/>
                  </a:schemeClr>
                </a:solidFill>
                <a:latin typeface="Baguet Script"/>
              </a:rPr>
              <a:t> </a:t>
            </a:r>
            <a:r>
              <a:rPr lang="en-US" sz="2400">
                <a:latin typeface="Congenial Light"/>
              </a:rPr>
              <a:t>to visit the </a:t>
            </a:r>
            <a:r>
              <a:rPr lang="en-US" sz="2400" b="1">
                <a:solidFill>
                  <a:schemeClr val="accent6"/>
                </a:solidFill>
                <a:latin typeface="Baguet Script"/>
              </a:rPr>
              <a:t>College &amp; Career Center</a:t>
            </a:r>
            <a:r>
              <a:rPr lang="en-US" sz="2400" b="1">
                <a:latin typeface="Baguet Script"/>
              </a:rPr>
              <a:t> </a:t>
            </a:r>
            <a:r>
              <a:rPr lang="en-US" sz="2400">
                <a:latin typeface="Congenial Light"/>
              </a:rPr>
              <a:t> (in Room 111) before and after school and during lunches. No appointment needed!    </a:t>
            </a:r>
            <a:br>
              <a:rPr lang="en-US" sz="2400">
                <a:latin typeface="Congenial Light"/>
              </a:rPr>
            </a:br>
            <a:r>
              <a:rPr lang="en-US" sz="2400">
                <a:latin typeface="Congenial Light"/>
              </a:rPr>
              <a:t>Visit </a:t>
            </a:r>
            <a:r>
              <a:rPr lang="en-US" sz="1700">
                <a:latin typeface="Congenial Light"/>
                <a:hlinkClick r:id="rId5"/>
              </a:rPr>
              <a:t>chs.rsd407.org/collegeandcareer</a:t>
            </a:r>
            <a:br>
              <a:rPr lang="en-US" sz="1600">
                <a:latin typeface="Congenial Light"/>
              </a:rPr>
            </a:br>
            <a:r>
              <a:rPr lang="en-US" sz="2400">
                <a:latin typeface="Congenial Light"/>
              </a:rPr>
              <a:t>for info on planning careers, college, apprenticeships, financial aid, &amp; more!</a:t>
            </a:r>
            <a:br>
              <a:rPr lang="en-US" sz="2700">
                <a:latin typeface="Congenial Light" panose="02000503040000020004" pitchFamily="2" charset="0"/>
              </a:rPr>
            </a:br>
            <a:br>
              <a:rPr lang="en-US"/>
            </a:br>
            <a:br>
              <a:rPr lang="en-US"/>
            </a:br>
            <a:br>
              <a:rPr lang="en-US"/>
            </a:br>
            <a:br>
              <a:rPr lang="en-US"/>
            </a:br>
            <a:br>
              <a:rPr lang="en-US"/>
            </a:br>
            <a:br>
              <a:rPr lang="en-US"/>
            </a:br>
            <a:br>
              <a:rPr lang="en-US"/>
            </a:br>
            <a:br>
              <a:rPr lang="en-US"/>
            </a:br>
            <a:r>
              <a:rPr lang="en-US"/>
              <a:t>                              </a:t>
            </a:r>
          </a:p>
        </p:txBody>
      </p:sp>
      <p:pic>
        <p:nvPicPr>
          <p:cNvPr id="4098" name="Picture 2" descr="Image result for big futur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9276" y="4074221"/>
            <a:ext cx="2183536" cy="9791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ww.ausm.org/images/graphics/banner-resourc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6580" y="73370"/>
            <a:ext cx="6852495" cy="19710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FC4CC8-A7D7-4E20-9D95-6E40EFB2FF12}"/>
              </a:ext>
            </a:extLst>
          </p:cNvPr>
          <p:cNvPicPr>
            <a:picLocks noChangeAspect="1"/>
          </p:cNvPicPr>
          <p:nvPr/>
        </p:nvPicPr>
        <p:blipFill>
          <a:blip r:embed="rId9"/>
          <a:stretch>
            <a:fillRect/>
          </a:stretch>
        </p:blipFill>
        <p:spPr>
          <a:xfrm>
            <a:off x="8830464" y="4171541"/>
            <a:ext cx="2508256" cy="2638696"/>
          </a:xfrm>
          <a:prstGeom prst="rect">
            <a:avLst/>
          </a:prstGeom>
        </p:spPr>
      </p:pic>
      <p:sp>
        <p:nvSpPr>
          <p:cNvPr id="5" name="TextBox 4">
            <a:extLst>
              <a:ext uri="{FF2B5EF4-FFF2-40B4-BE49-F238E27FC236}">
                <a16:creationId xmlns:a16="http://schemas.microsoft.com/office/drawing/2014/main" id="{9F6B16A6-05DD-41B7-83BF-6FAAD2DB2FCE}"/>
              </a:ext>
            </a:extLst>
          </p:cNvPr>
          <p:cNvSpPr txBox="1"/>
          <p:nvPr/>
        </p:nvSpPr>
        <p:spPr>
          <a:xfrm>
            <a:off x="3558234" y="5271416"/>
            <a:ext cx="2118191" cy="1200329"/>
          </a:xfrm>
          <a:prstGeom prst="rect">
            <a:avLst/>
          </a:prstGeom>
          <a:noFill/>
        </p:spPr>
        <p:txBody>
          <a:bodyPr wrap="square" rtlCol="0">
            <a:spAutoFit/>
          </a:bodyPr>
          <a:lstStyle/>
          <a:p>
            <a:r>
              <a:rPr lang="en-US" b="1">
                <a:solidFill>
                  <a:srgbClr val="960000"/>
                </a:solidFill>
                <a:latin typeface="Baguet Script" panose="00000500000000000000" pitchFamily="2" charset="0"/>
              </a:rPr>
              <a:t>Wendy Scott</a:t>
            </a:r>
          </a:p>
          <a:p>
            <a:r>
              <a:rPr lang="en-US">
                <a:latin typeface="+mj-lt"/>
              </a:rPr>
              <a:t>College &amp; Career Readiness Specialist</a:t>
            </a:r>
          </a:p>
          <a:p>
            <a:r>
              <a:rPr lang="en-US">
                <a:hlinkClick r:id="rId10">
                  <a:extLst>
                    <a:ext uri="{A12FA001-AC4F-418D-AE19-62706E023703}">
                      <ahyp:hlinkClr xmlns:ahyp="http://schemas.microsoft.com/office/drawing/2018/hyperlinkcolor" val="tx"/>
                    </a:ext>
                  </a:extLst>
                </a:hlinkClick>
              </a:rPr>
              <a:t>scottw@rsd407.org</a:t>
            </a:r>
            <a:endParaRPr lang="en-US"/>
          </a:p>
        </p:txBody>
      </p:sp>
      <p:pic>
        <p:nvPicPr>
          <p:cNvPr id="10" name="Picture 9">
            <a:extLst>
              <a:ext uri="{FF2B5EF4-FFF2-40B4-BE49-F238E27FC236}">
                <a16:creationId xmlns:a16="http://schemas.microsoft.com/office/drawing/2014/main" id="{434F242B-0A64-8C9D-A4A9-A575F7CF5D76}"/>
              </a:ext>
            </a:extLst>
          </p:cNvPr>
          <p:cNvPicPr>
            <a:picLocks noChangeAspect="1"/>
          </p:cNvPicPr>
          <p:nvPr/>
        </p:nvPicPr>
        <p:blipFill>
          <a:blip r:embed="rId11"/>
          <a:stretch>
            <a:fillRect/>
          </a:stretch>
        </p:blipFill>
        <p:spPr>
          <a:xfrm>
            <a:off x="5983854" y="4430363"/>
            <a:ext cx="2508256" cy="2041383"/>
          </a:xfrm>
          <a:prstGeom prst="rect">
            <a:avLst/>
          </a:prstGeom>
        </p:spPr>
      </p:pic>
      <p:pic>
        <p:nvPicPr>
          <p:cNvPr id="3" name="Picture 2" descr="A room with round tables and chairs&#10;&#10;Description automatically generated">
            <a:extLst>
              <a:ext uri="{FF2B5EF4-FFF2-40B4-BE49-F238E27FC236}">
                <a16:creationId xmlns:a16="http://schemas.microsoft.com/office/drawing/2014/main" id="{DFF0A515-3B81-C9C1-FD2E-D37C19DAEFD7}"/>
              </a:ext>
            </a:extLst>
          </p:cNvPr>
          <p:cNvPicPr>
            <a:picLocks noChangeAspect="1"/>
          </p:cNvPicPr>
          <p:nvPr/>
        </p:nvPicPr>
        <p:blipFill>
          <a:blip r:embed="rId12"/>
          <a:stretch>
            <a:fillRect/>
          </a:stretch>
        </p:blipFill>
        <p:spPr>
          <a:xfrm>
            <a:off x="566928" y="4283056"/>
            <a:ext cx="2938272" cy="2188689"/>
          </a:xfrm>
          <a:prstGeom prst="rect">
            <a:avLst/>
          </a:prstGeom>
        </p:spPr>
      </p:pic>
      <p:sp>
        <p:nvSpPr>
          <p:cNvPr id="4" name="TextBox 3">
            <a:extLst>
              <a:ext uri="{FF2B5EF4-FFF2-40B4-BE49-F238E27FC236}">
                <a16:creationId xmlns:a16="http://schemas.microsoft.com/office/drawing/2014/main" id="{33F93728-50A1-D434-AAD8-D778A88D55B2}"/>
              </a:ext>
            </a:extLst>
          </p:cNvPr>
          <p:cNvSpPr txBox="1"/>
          <p:nvPr/>
        </p:nvSpPr>
        <p:spPr>
          <a:xfrm>
            <a:off x="6617547" y="2197893"/>
            <a:ext cx="5007525" cy="2031325"/>
          </a:xfrm>
          <a:prstGeom prst="rect">
            <a:avLst/>
          </a:prstGeom>
          <a:noFill/>
        </p:spPr>
        <p:txBody>
          <a:bodyPr wrap="square" rtlCol="0">
            <a:spAutoFit/>
          </a:bodyPr>
          <a:lstStyle/>
          <a:p>
            <a:pPr algn="ctr"/>
            <a:r>
              <a:rPr lang="en-US" sz="2000"/>
              <a:t>Follow us on </a:t>
            </a:r>
            <a:r>
              <a:rPr lang="en-US" sz="2000">
                <a:latin typeface="Baguet Script" panose="00000500000000000000" pitchFamily="2" charset="0"/>
              </a:rPr>
              <a:t>Instagram</a:t>
            </a:r>
            <a:r>
              <a:rPr lang="en-US" sz="2000"/>
              <a:t> for College &amp; Career tips, events, scholarships, and more!</a:t>
            </a:r>
          </a:p>
          <a:p>
            <a:endParaRPr lang="en-US"/>
          </a:p>
          <a:p>
            <a:endParaRPr lang="en-US" sz="1400"/>
          </a:p>
          <a:p>
            <a:endParaRPr lang="en-US" sz="1400"/>
          </a:p>
          <a:p>
            <a:r>
              <a:rPr lang="en-US" sz="2200">
                <a:solidFill>
                  <a:srgbClr val="0070C0"/>
                </a:solidFill>
              </a:rPr>
              <a:t>instagram.com/</a:t>
            </a:r>
            <a:r>
              <a:rPr lang="en-US" sz="2200" err="1">
                <a:solidFill>
                  <a:srgbClr val="0070C0"/>
                </a:solidFill>
              </a:rPr>
              <a:t>chscollegeandcareercenter</a:t>
            </a:r>
            <a:endParaRPr lang="en-US" sz="2200">
              <a:solidFill>
                <a:srgbClr val="0070C0"/>
              </a:solidFill>
            </a:endParaRPr>
          </a:p>
          <a:p>
            <a:endParaRPr lang="en-US"/>
          </a:p>
        </p:txBody>
      </p:sp>
      <p:pic>
        <p:nvPicPr>
          <p:cNvPr id="9" name="Picture 8" descr="A logo of a camera&#10;&#10;Description automatically generated">
            <a:extLst>
              <a:ext uri="{FF2B5EF4-FFF2-40B4-BE49-F238E27FC236}">
                <a16:creationId xmlns:a16="http://schemas.microsoft.com/office/drawing/2014/main" id="{EB1A4BF0-1BE3-6A59-9340-978DB6FD9B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50093" y="2885239"/>
            <a:ext cx="659269" cy="656632"/>
          </a:xfrm>
          <a:prstGeom prst="rect">
            <a:avLst/>
          </a:prstGeom>
        </p:spPr>
      </p:pic>
      <p:pic>
        <p:nvPicPr>
          <p:cNvPr id="11" name="Picture 10">
            <a:extLst>
              <a:ext uri="{FF2B5EF4-FFF2-40B4-BE49-F238E27FC236}">
                <a16:creationId xmlns:a16="http://schemas.microsoft.com/office/drawing/2014/main" id="{16FF9734-5121-6DE9-6030-9AF47D22BB40}"/>
              </a:ext>
            </a:extLst>
          </p:cNvPr>
          <p:cNvPicPr>
            <a:picLocks noChangeAspect="1"/>
          </p:cNvPicPr>
          <p:nvPr/>
        </p:nvPicPr>
        <p:blipFill>
          <a:blip r:embed="rId14"/>
          <a:stretch>
            <a:fillRect/>
          </a:stretch>
        </p:blipFill>
        <p:spPr>
          <a:xfrm>
            <a:off x="3342933" y="2107203"/>
            <a:ext cx="3052595" cy="1508341"/>
          </a:xfrm>
          <a:prstGeom prst="rect">
            <a:avLst/>
          </a:prstGeom>
        </p:spPr>
      </p:pic>
      <p:pic>
        <p:nvPicPr>
          <p:cNvPr id="12" name="Audio 11">
            <a:hlinkClick r:id="" action="ppaction://media"/>
            <a:extLst>
              <a:ext uri="{FF2B5EF4-FFF2-40B4-BE49-F238E27FC236}">
                <a16:creationId xmlns:a16="http://schemas.microsoft.com/office/drawing/2014/main" id="{E4E2E3D2-9C4C-175C-4E27-4A5644C80556}"/>
              </a:ext>
            </a:extLst>
          </p:cNvPr>
          <p:cNvPicPr>
            <a:picLocks noChangeAspect="1"/>
          </p:cNvPicPr>
          <p:nvPr>
            <a:audioFile r:link="rId2"/>
            <p:extLst>
              <p:ext uri="{DAA4B4D4-6D71-4841-9C94-3DE7FCFB9230}">
                <p14:media xmlns:p14="http://schemas.microsoft.com/office/powerpoint/2010/main" r:embed="rId1"/>
              </p:ext>
            </p:extLst>
          </p:nvPr>
        </p:nvPicPr>
        <p:blipFill>
          <a:blip r:embed="rId1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63358844"/>
      </p:ext>
    </p:extLst>
  </p:cSld>
  <p:clrMapOvr>
    <a:masterClrMapping/>
  </p:clrMapOvr>
  <mc:AlternateContent xmlns:mc="http://schemas.openxmlformats.org/markup-compatibility/2006">
    <mc:Choice xmlns:p14="http://schemas.microsoft.com/office/powerpoint/2010/main" Requires="p14">
      <p:transition spd="slow" p14:dur="2000" advTm="19988"/>
    </mc:Choice>
    <mc:Fallback>
      <p:transition spd="slow" advTm="19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15AB4-AFB0-4835-B075-E23C67CB708D}"/>
              </a:ext>
            </a:extLst>
          </p:cNvPr>
          <p:cNvSpPr>
            <a:spLocks noGrp="1"/>
          </p:cNvSpPr>
          <p:nvPr>
            <p:ph type="ctrTitle"/>
          </p:nvPr>
        </p:nvSpPr>
        <p:spPr>
          <a:xfrm>
            <a:off x="906278" y="189263"/>
            <a:ext cx="4425551" cy="676986"/>
          </a:xfrm>
        </p:spPr>
        <p:txBody>
          <a:bodyPr vert="horz" lIns="91440" tIns="45720" rIns="91440" bIns="45720" rtlCol="0" anchor="b">
            <a:normAutofit fontScale="90000"/>
          </a:bodyPr>
          <a:lstStyle/>
          <a:p>
            <a:pPr algn="l"/>
            <a:r>
              <a:rPr lang="en-US">
                <a:solidFill>
                  <a:srgbClr val="FFFFFF"/>
                </a:solidFill>
                <a:latin typeface="Congenial Black" panose="02000503040000020004" pitchFamily="2" charset="0"/>
              </a:rPr>
              <a:t>Questions?</a:t>
            </a:r>
            <a:r>
              <a:rPr lang="en-US">
                <a:solidFill>
                  <a:srgbClr val="FFFFFF"/>
                </a:solidFill>
              </a:rPr>
              <a:t>  </a:t>
            </a:r>
          </a:p>
        </p:txBody>
      </p:sp>
      <p:sp>
        <p:nvSpPr>
          <p:cNvPr id="8" name="Subtitle 7">
            <a:extLst>
              <a:ext uri="{FF2B5EF4-FFF2-40B4-BE49-F238E27FC236}">
                <a16:creationId xmlns:a16="http://schemas.microsoft.com/office/drawing/2014/main" id="{5E41C354-B06F-4A05-B437-A3E83DD376E4}"/>
              </a:ext>
            </a:extLst>
          </p:cNvPr>
          <p:cNvSpPr>
            <a:spLocks noGrp="1"/>
          </p:cNvSpPr>
          <p:nvPr>
            <p:ph type="subTitle" idx="1"/>
          </p:nvPr>
        </p:nvSpPr>
        <p:spPr>
          <a:xfrm>
            <a:off x="1417339" y="1189214"/>
            <a:ext cx="4208478" cy="1812027"/>
          </a:xfrm>
        </p:spPr>
        <p:txBody>
          <a:bodyPr vert="horz" lIns="91440" tIns="45720" rIns="91440" bIns="45720" rtlCol="0">
            <a:normAutofit/>
          </a:bodyPr>
          <a:lstStyle/>
          <a:p>
            <a:pPr algn="l"/>
            <a:r>
              <a:rPr lang="en-US">
                <a:solidFill>
                  <a:srgbClr val="FFFFFF"/>
                </a:solidFill>
                <a:latin typeface="Congenial Light" panose="02000503040000020004" pitchFamily="2" charset="0"/>
              </a:rPr>
              <a:t>Ques</a:t>
            </a:r>
            <a:endParaRPr lang="en-US">
              <a:latin typeface="Congenial Light" panose="02000503040000020004" pitchFamily="2" charset="0"/>
            </a:endParaRPr>
          </a:p>
          <a:p>
            <a:pPr algn="l"/>
            <a:endParaRPr lang="en-US"/>
          </a:p>
          <a:p>
            <a:pPr algn="l"/>
            <a:endParaRPr lang="en-US">
              <a:solidFill>
                <a:srgbClr val="FFFFFF"/>
              </a:solidFill>
            </a:endParaRPr>
          </a:p>
        </p:txBody>
      </p:sp>
      <p:pic>
        <p:nvPicPr>
          <p:cNvPr id="7" name="Content Placeholder 6" descr="Icon&#10;&#10;Description automatically generated">
            <a:extLst>
              <a:ext uri="{FF2B5EF4-FFF2-40B4-BE49-F238E27FC236}">
                <a16:creationId xmlns:a16="http://schemas.microsoft.com/office/drawing/2014/main" id="{B545424A-5882-493E-8F4F-8E4ED414D303}"/>
              </a:ext>
            </a:extLst>
          </p:cNvPr>
          <p:cNvPicPr>
            <a:picLocks noGrp="1" noChangeAspect="1"/>
          </p:cNvPicPr>
          <p:nvPr>
            <p:ph idx="4294967295"/>
          </p:nvPr>
        </p:nvPicPr>
        <p:blipFill>
          <a:blip r:embed="rId5"/>
          <a:stretch>
            <a:fillRect/>
          </a:stretch>
        </p:blipFill>
        <p:spPr>
          <a:xfrm>
            <a:off x="1484243" y="639890"/>
            <a:ext cx="3666877" cy="2291798"/>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sp>
        <p:nvSpPr>
          <p:cNvPr id="6" name="TextBox 5">
            <a:extLst>
              <a:ext uri="{FF2B5EF4-FFF2-40B4-BE49-F238E27FC236}">
                <a16:creationId xmlns:a16="http://schemas.microsoft.com/office/drawing/2014/main" id="{1F9F9C84-05A5-328A-7175-4B6D62620BF9}"/>
              </a:ext>
            </a:extLst>
          </p:cNvPr>
          <p:cNvSpPr txBox="1"/>
          <p:nvPr/>
        </p:nvSpPr>
        <p:spPr>
          <a:xfrm>
            <a:off x="3004422" y="3231286"/>
            <a:ext cx="6621521" cy="2877711"/>
          </a:xfrm>
          <a:prstGeom prst="rect">
            <a:avLst/>
          </a:prstGeom>
          <a:noFill/>
        </p:spPr>
        <p:txBody>
          <a:bodyPr wrap="square" rtlCol="0">
            <a:spAutoFit/>
          </a:bodyPr>
          <a:lstStyle/>
          <a:p>
            <a:pPr algn="ctr">
              <a:spcAft>
                <a:spcPts val="600"/>
              </a:spcAft>
            </a:pPr>
            <a:r>
              <a:rPr lang="en-US" sz="4400">
                <a:solidFill>
                  <a:srgbClr val="002060"/>
                </a:solidFill>
                <a:latin typeface="Baguet Script" panose="00000500000000000000" pitchFamily="2" charset="0"/>
              </a:rPr>
              <a:t>Thank you! </a:t>
            </a:r>
          </a:p>
          <a:p>
            <a:pPr algn="ctr">
              <a:spcAft>
                <a:spcPts val="600"/>
              </a:spcAft>
            </a:pPr>
            <a:r>
              <a:rPr lang="en-US" sz="4400">
                <a:solidFill>
                  <a:schemeClr val="tx1">
                    <a:lumMod val="85000"/>
                    <a:lumOff val="15000"/>
                  </a:schemeClr>
                </a:solidFill>
                <a:latin typeface="Congenial Light" panose="02000503040000020004" pitchFamily="2" charset="0"/>
              </a:rPr>
              <a:t>The Running Start Information Session will start at 6:45</a:t>
            </a:r>
          </a:p>
        </p:txBody>
      </p:sp>
      <p:pic>
        <p:nvPicPr>
          <p:cNvPr id="5" name="Picture 4">
            <a:extLst>
              <a:ext uri="{FF2B5EF4-FFF2-40B4-BE49-F238E27FC236}">
                <a16:creationId xmlns:a16="http://schemas.microsoft.com/office/drawing/2014/main" id="{0FB3D3DF-E942-5E47-449A-9E0743141B84}"/>
              </a:ext>
            </a:extLst>
          </p:cNvPr>
          <p:cNvPicPr>
            <a:picLocks noChangeAspect="1"/>
          </p:cNvPicPr>
          <p:nvPr/>
        </p:nvPicPr>
        <p:blipFill>
          <a:blip r:embed="rId6"/>
          <a:stretch>
            <a:fillRect/>
          </a:stretch>
        </p:blipFill>
        <p:spPr>
          <a:xfrm>
            <a:off x="7120314" y="378582"/>
            <a:ext cx="3806750" cy="2737682"/>
          </a:xfrm>
          <a:prstGeom prst="rect">
            <a:avLst/>
          </a:prstGeom>
        </p:spPr>
      </p:pic>
      <p:pic>
        <p:nvPicPr>
          <p:cNvPr id="3" name="Audio 2">
            <a:hlinkClick r:id="" action="ppaction://media"/>
            <a:extLst>
              <a:ext uri="{FF2B5EF4-FFF2-40B4-BE49-F238E27FC236}">
                <a16:creationId xmlns:a16="http://schemas.microsoft.com/office/drawing/2014/main" id="{A0B6EB1C-07C7-7957-503D-4AE1BFE69FB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6371491"/>
      </p:ext>
    </p:extLst>
  </p:cSld>
  <p:clrMapOvr>
    <a:masterClrMapping/>
  </p:clrMapOvr>
  <mc:AlternateContent xmlns:mc="http://schemas.openxmlformats.org/markup-compatibility/2006">
    <mc:Choice xmlns:p14="http://schemas.microsoft.com/office/powerpoint/2010/main" Requires="p14">
      <p:transition spd="slow" p14:dur="2000" advTm="940067"/>
    </mc:Choice>
    <mc:Fallback>
      <p:transition spd="slow" advTm="940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7"/>
        <p:cNvGrpSpPr/>
        <p:nvPr/>
      </p:nvGrpSpPr>
      <p:grpSpPr>
        <a:xfrm>
          <a:off x="0" y="0"/>
          <a:ext cx="0" cy="0"/>
          <a:chOff x="0" y="0"/>
          <a:chExt cx="0" cy="0"/>
        </a:xfrm>
      </p:grpSpPr>
      <p:sp>
        <p:nvSpPr>
          <p:cNvPr id="2" name="Title 1">
            <a:extLst>
              <a:ext uri="{FF2B5EF4-FFF2-40B4-BE49-F238E27FC236}">
                <a16:creationId xmlns:a16="http://schemas.microsoft.com/office/drawing/2014/main" id="{8BC91066-5D3E-415F-B2AE-6F12B8C04537}"/>
              </a:ext>
            </a:extLst>
          </p:cNvPr>
          <p:cNvSpPr>
            <a:spLocks noGrp="1"/>
          </p:cNvSpPr>
          <p:nvPr>
            <p:ph type="title"/>
          </p:nvPr>
        </p:nvSpPr>
        <p:spPr>
          <a:xfrm>
            <a:off x="589560" y="856180"/>
            <a:ext cx="4560584" cy="1128068"/>
          </a:xfrm>
        </p:spPr>
        <p:txBody>
          <a:bodyPr anchor="ctr">
            <a:normAutofit/>
          </a:bodyPr>
          <a:lstStyle/>
          <a:p>
            <a:r>
              <a:rPr lang="en-US" sz="4000" b="1">
                <a:latin typeface="Congenial Black" panose="020B0604020202020204" pitchFamily="2" charset="0"/>
              </a:rPr>
              <a:t>Our Team </a:t>
            </a:r>
          </a:p>
        </p:txBody>
      </p:sp>
      <p:sp>
        <p:nvSpPr>
          <p:cNvPr id="210" name="Google Shape;210;p34"/>
          <p:cNvSpPr txBox="1">
            <a:spLocks noGrp="1"/>
          </p:cNvSpPr>
          <p:nvPr>
            <p:ph idx="1"/>
          </p:nvPr>
        </p:nvSpPr>
        <p:spPr>
          <a:xfrm>
            <a:off x="590719" y="2330505"/>
            <a:ext cx="4559425" cy="3979585"/>
          </a:xfrm>
          <a:prstGeom prst="rect">
            <a:avLst/>
          </a:prstGeom>
        </p:spPr>
        <p:txBody>
          <a:bodyPr spcFirstLastPara="1" vert="horz" lIns="91433" tIns="45700" rIns="91433" bIns="45700" rtlCol="0" anchor="ctr" anchorCtr="0">
            <a:normAutofit/>
          </a:bodyPr>
          <a:lstStyle/>
          <a:p>
            <a:pPr marL="0" indent="0">
              <a:spcBef>
                <a:spcPts val="0"/>
              </a:spcBef>
              <a:buNone/>
            </a:pPr>
            <a:r>
              <a:rPr lang="en-US" sz="1400" b="1" u="sng">
                <a:latin typeface="Congenial Black" panose="02000503040000020004" pitchFamily="2" charset="0"/>
              </a:rPr>
              <a:t>Counselors</a:t>
            </a:r>
            <a:endParaRPr lang="en-US" sz="1400">
              <a:latin typeface="Congenial Black" panose="02000503040000020004" pitchFamily="2" charset="0"/>
            </a:endParaRPr>
          </a:p>
          <a:p>
            <a:pPr marL="0" indent="0">
              <a:buNone/>
            </a:pPr>
            <a:r>
              <a:rPr lang="en-US" sz="1400">
                <a:latin typeface="Congenial Black" panose="02000503040000020004" pitchFamily="2" charset="0"/>
              </a:rPr>
              <a:t>Aaron Clifford: A-G,  (</a:t>
            </a:r>
            <a:r>
              <a:rPr lang="en-US" sz="1400" u="sng">
                <a:latin typeface="Congenial Black" panose="02000503040000020004" pitchFamily="2" charset="0"/>
              </a:rPr>
              <a:t>clifforda@rsd407.org</a:t>
            </a:r>
            <a:r>
              <a:rPr lang="en-US" sz="1400">
                <a:latin typeface="Congenial Black" panose="02000503040000020004" pitchFamily="2" charset="0"/>
              </a:rPr>
              <a:t>)</a:t>
            </a:r>
          </a:p>
          <a:p>
            <a:pPr marL="0" indent="0">
              <a:buNone/>
            </a:pPr>
            <a:r>
              <a:rPr lang="en-US" sz="1400">
                <a:latin typeface="Congenial Black"/>
              </a:rPr>
              <a:t>Margaret Russ:  H-Pa (</a:t>
            </a:r>
            <a:r>
              <a:rPr lang="en-US" sz="1400" u="sng">
                <a:latin typeface="Congenial Black"/>
                <a:hlinkClick r:id="rId5">
                  <a:extLst>
                    <a:ext uri="{A12FA001-AC4F-418D-AE19-62706E023703}">
                      <ahyp:hlinkClr xmlns:ahyp="http://schemas.microsoft.com/office/drawing/2018/hyperlinkcolor" val="tx"/>
                    </a:ext>
                  </a:extLst>
                </a:hlinkClick>
              </a:rPr>
              <a:t>russm@rsd407.org</a:t>
            </a:r>
            <a:r>
              <a:rPr lang="en-US" sz="1400">
                <a:latin typeface="Congenial Black"/>
              </a:rPr>
              <a:t>)</a:t>
            </a:r>
          </a:p>
          <a:p>
            <a:pPr marL="0" indent="0">
              <a:buNone/>
            </a:pPr>
            <a:r>
              <a:rPr lang="en-US" sz="1400">
                <a:latin typeface="Congenial Black"/>
              </a:rPr>
              <a:t>Ellie Prussing: Pe-Z (</a:t>
            </a:r>
            <a:r>
              <a:rPr lang="en-US" sz="1400">
                <a:latin typeface="Congenial Black"/>
                <a:hlinkClick r:id="rId6">
                  <a:extLst>
                    <a:ext uri="{A12FA001-AC4F-418D-AE19-62706E023703}">
                      <ahyp:hlinkClr xmlns:ahyp="http://schemas.microsoft.com/office/drawing/2018/hyperlinkcolor" val="tx"/>
                    </a:ext>
                  </a:extLst>
                </a:hlinkClick>
              </a:rPr>
              <a:t>prussinge@rsd407.org</a:t>
            </a:r>
            <a:r>
              <a:rPr lang="en-US" sz="1400">
                <a:latin typeface="Congenial Black"/>
              </a:rPr>
              <a:t>) </a:t>
            </a:r>
          </a:p>
          <a:p>
            <a:pPr marL="0" indent="0">
              <a:buNone/>
            </a:pPr>
            <a:endParaRPr lang="en-US" sz="1400">
              <a:latin typeface="Congenial Black" panose="02000503040000020004" pitchFamily="2" charset="0"/>
            </a:endParaRPr>
          </a:p>
          <a:p>
            <a:pPr marL="0" indent="0">
              <a:buNone/>
            </a:pPr>
            <a:r>
              <a:rPr lang="en-US" sz="1400" b="1" u="sng">
                <a:latin typeface="Congenial Black" panose="02000503040000020004" pitchFamily="2" charset="0"/>
              </a:rPr>
              <a:t>College and Career Center  </a:t>
            </a:r>
          </a:p>
          <a:p>
            <a:pPr marL="0" indent="0">
              <a:buNone/>
            </a:pPr>
            <a:r>
              <a:rPr lang="en-US" sz="1400">
                <a:latin typeface="Congenial Black" panose="02000503040000020004" pitchFamily="2" charset="0"/>
              </a:rPr>
              <a:t>Wendy Scott:  College &amp; Career Readiness Specialist (</a:t>
            </a:r>
            <a:r>
              <a:rPr lang="en-US" sz="1400">
                <a:latin typeface="Congenial Black" panose="02000503040000020004" pitchFamily="2" charset="0"/>
                <a:hlinkClick r:id="rId7">
                  <a:extLst>
                    <a:ext uri="{A12FA001-AC4F-418D-AE19-62706E023703}">
                      <ahyp:hlinkClr xmlns:ahyp="http://schemas.microsoft.com/office/drawing/2018/hyperlinkcolor" val="tx"/>
                    </a:ext>
                  </a:extLst>
                </a:hlinkClick>
              </a:rPr>
              <a:t>scottw@rsd407.org</a:t>
            </a:r>
            <a:r>
              <a:rPr lang="en-US" sz="1400">
                <a:latin typeface="Congenial Black" panose="02000503040000020004" pitchFamily="2" charset="0"/>
              </a:rPr>
              <a:t>)</a:t>
            </a:r>
          </a:p>
          <a:p>
            <a:pPr marL="0" indent="0"/>
            <a:endParaRPr lang="en-US" sz="1400">
              <a:latin typeface="Congenial Black" panose="02000503040000020004" pitchFamily="2" charset="0"/>
            </a:endParaRPr>
          </a:p>
          <a:p>
            <a:pPr marL="0" indent="0">
              <a:buNone/>
            </a:pPr>
            <a:r>
              <a:rPr lang="en-US" sz="1400" b="1" u="sng">
                <a:latin typeface="Congenial Black" panose="02000503040000020004" pitchFamily="2" charset="0"/>
              </a:rPr>
              <a:t>Counseling staff</a:t>
            </a:r>
          </a:p>
          <a:p>
            <a:pPr marL="0" indent="0">
              <a:buNone/>
            </a:pPr>
            <a:r>
              <a:rPr lang="en-US" sz="1400">
                <a:latin typeface="Congenial Black" panose="02000503040000020004" pitchFamily="2" charset="0"/>
              </a:rPr>
              <a:t>Cindy Stout, Counseling Secretary (stoutc@rsd407.org)</a:t>
            </a:r>
          </a:p>
          <a:p>
            <a:pPr marL="0" indent="0">
              <a:buNone/>
            </a:pPr>
            <a:r>
              <a:rPr lang="en-US" sz="1400">
                <a:latin typeface="Congenial Black" panose="02000503040000020004" pitchFamily="2" charset="0"/>
              </a:rPr>
              <a:t>Sharla Hall, Registrar (HallSh@rsd407.org)</a:t>
            </a:r>
          </a:p>
        </p:txBody>
      </p:sp>
      <p:pic>
        <p:nvPicPr>
          <p:cNvPr id="29" name="Picture 28">
            <a:extLst>
              <a:ext uri="{FF2B5EF4-FFF2-40B4-BE49-F238E27FC236}">
                <a16:creationId xmlns:a16="http://schemas.microsoft.com/office/drawing/2014/main" id="{875CA0FD-53B5-4B1D-A2C3-811BC04446B4}"/>
              </a:ext>
            </a:extLst>
          </p:cNvPr>
          <p:cNvPicPr>
            <a:picLocks noChangeAspect="1"/>
          </p:cNvPicPr>
          <p:nvPr/>
        </p:nvPicPr>
        <p:blipFill rotWithShape="1">
          <a:blip r:embed="rId8"/>
          <a:srcRect l="677" r="291" b="-1"/>
          <a:stretch/>
        </p:blipFill>
        <p:spPr>
          <a:xfrm>
            <a:off x="6092807" y="1575729"/>
            <a:ext cx="4347109" cy="4180995"/>
          </a:xfrm>
          <a:prstGeom prst="rect">
            <a:avLst/>
          </a:prstGeom>
        </p:spPr>
      </p:pic>
      <p:pic>
        <p:nvPicPr>
          <p:cNvPr id="4" name="Audio 3">
            <a:hlinkClick r:id="" action="ppaction://media"/>
            <a:extLst>
              <a:ext uri="{FF2B5EF4-FFF2-40B4-BE49-F238E27FC236}">
                <a16:creationId xmlns:a16="http://schemas.microsoft.com/office/drawing/2014/main" id="{01464136-B4A8-7BA5-3F17-B9F46C6FFCF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7568"/>
    </mc:Choice>
    <mc:Fallback>
      <p:transition spd="slow" advTm="17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8B900-12E5-4FF8-B3A2-9E13DD9BBBD8}"/>
              </a:ext>
            </a:extLst>
          </p:cNvPr>
          <p:cNvSpPr>
            <a:spLocks noGrp="1"/>
          </p:cNvSpPr>
          <p:nvPr>
            <p:ph type="title"/>
          </p:nvPr>
        </p:nvSpPr>
        <p:spPr>
          <a:xfrm>
            <a:off x="838200" y="952107"/>
            <a:ext cx="6505575" cy="738581"/>
          </a:xfrm>
        </p:spPr>
        <p:txBody>
          <a:bodyPr>
            <a:normAutofit/>
          </a:bodyPr>
          <a:lstStyle/>
          <a:p>
            <a:r>
              <a:rPr lang="en-US">
                <a:latin typeface="Congenial Black" panose="02000503040000020004" pitchFamily="2" charset="0"/>
              </a:rPr>
              <a:t>Agenda</a:t>
            </a:r>
          </a:p>
        </p:txBody>
      </p:sp>
      <p:sp>
        <p:nvSpPr>
          <p:cNvPr id="3" name="Content Placeholder 2">
            <a:extLst>
              <a:ext uri="{FF2B5EF4-FFF2-40B4-BE49-F238E27FC236}">
                <a16:creationId xmlns:a16="http://schemas.microsoft.com/office/drawing/2014/main" id="{C52F4FD0-CDF5-4A3A-A049-9D67606728FB}"/>
              </a:ext>
            </a:extLst>
          </p:cNvPr>
          <p:cNvSpPr>
            <a:spLocks noGrp="1"/>
          </p:cNvSpPr>
          <p:nvPr>
            <p:ph idx="1"/>
          </p:nvPr>
        </p:nvSpPr>
        <p:spPr>
          <a:xfrm>
            <a:off x="838200" y="1423447"/>
            <a:ext cx="6505575" cy="4958499"/>
          </a:xfrm>
        </p:spPr>
        <p:txBody>
          <a:bodyPr vert="horz" lIns="91440" tIns="45720" rIns="91440" bIns="45720" rtlCol="0">
            <a:normAutofit lnSpcReduction="10000"/>
          </a:bodyPr>
          <a:lstStyle/>
          <a:p>
            <a:endParaRPr lang="en-US" sz="2000">
              <a:latin typeface="Congenial Light" panose="020B0604020202020204" pitchFamily="2" charset="0"/>
            </a:endParaRPr>
          </a:p>
          <a:p>
            <a:endParaRPr lang="en-US" sz="2000">
              <a:latin typeface="Congenial Light" panose="020B0604020202020204" pitchFamily="2" charset="0"/>
            </a:endParaRPr>
          </a:p>
          <a:p>
            <a:r>
              <a:rPr lang="en-US" sz="2600">
                <a:latin typeface="Congenial Light" panose="020B0604020202020204" pitchFamily="2" charset="0"/>
              </a:rPr>
              <a:t>Post High School Pathways </a:t>
            </a:r>
            <a:endParaRPr lang="en-US" sz="2600">
              <a:latin typeface="Congenial Light" panose="020B0604020202020204" pitchFamily="2" charset="0"/>
              <a:cs typeface="Calibri"/>
            </a:endParaRPr>
          </a:p>
          <a:p>
            <a:r>
              <a:rPr lang="en-US" sz="2600">
                <a:latin typeface="Congenial Light" panose="020B0604020202020204" pitchFamily="2" charset="0"/>
              </a:rPr>
              <a:t>College Search / building your list </a:t>
            </a:r>
          </a:p>
          <a:p>
            <a:r>
              <a:rPr lang="en-US" sz="2600">
                <a:latin typeface="Congenial Light" panose="020B0604020202020204" pitchFamily="2" charset="0"/>
              </a:rPr>
              <a:t>How to apply</a:t>
            </a:r>
          </a:p>
          <a:p>
            <a:r>
              <a:rPr lang="en-US" sz="2600">
                <a:latin typeface="Congenial Light" panose="020B0604020202020204" pitchFamily="2" charset="0"/>
              </a:rPr>
              <a:t>Elements of the College Application</a:t>
            </a:r>
          </a:p>
          <a:p>
            <a:r>
              <a:rPr lang="en-US" sz="2600">
                <a:latin typeface="Congenial Light" panose="020B0604020202020204" pitchFamily="2" charset="0"/>
              </a:rPr>
              <a:t>High School and Beyond Plan – Graduation Requirement!</a:t>
            </a:r>
          </a:p>
          <a:p>
            <a:r>
              <a:rPr lang="en-US" sz="2600">
                <a:latin typeface="Congenial Light" panose="020B0604020202020204" pitchFamily="2" charset="0"/>
              </a:rPr>
              <a:t>Financial Aid and Scholarships</a:t>
            </a:r>
          </a:p>
          <a:p>
            <a:r>
              <a:rPr lang="en-US" sz="2600">
                <a:latin typeface="Congenial Light" panose="020B0604020202020204" pitchFamily="2" charset="0"/>
              </a:rPr>
              <a:t>Junior Conferences</a:t>
            </a:r>
          </a:p>
          <a:p>
            <a:r>
              <a:rPr lang="en-US" sz="2600">
                <a:latin typeface="Congenial Light" panose="020B0604020202020204" pitchFamily="2" charset="0"/>
              </a:rPr>
              <a:t>Questions </a:t>
            </a:r>
          </a:p>
          <a:p>
            <a:endParaRPr lang="en-US" sz="2000"/>
          </a:p>
          <a:p>
            <a:endParaRPr lang="en-US" sz="2000">
              <a:cs typeface="Calibri" panose="020F0502020204030204"/>
            </a:endParaRPr>
          </a:p>
          <a:p>
            <a:endParaRPr lang="en-US" sz="2000"/>
          </a:p>
        </p:txBody>
      </p:sp>
      <p:pic>
        <p:nvPicPr>
          <p:cNvPr id="18" name="Picture 17" descr="High angle view of a rolled paper, brown notebook, and black notepad on a wooden table">
            <a:extLst>
              <a:ext uri="{FF2B5EF4-FFF2-40B4-BE49-F238E27FC236}">
                <a16:creationId xmlns:a16="http://schemas.microsoft.com/office/drawing/2014/main" id="{79AC27FC-DBD1-4F65-4D03-E1335D47BEBA}"/>
              </a:ext>
            </a:extLst>
          </p:cNvPr>
          <p:cNvPicPr>
            <a:picLocks noChangeAspect="1"/>
          </p:cNvPicPr>
          <p:nvPr/>
        </p:nvPicPr>
        <p:blipFill rotWithShape="1">
          <a:blip r:embed="rId5"/>
          <a:srcRect l="6531" r="58865" b="-2"/>
          <a:stretch/>
        </p:blipFill>
        <p:spPr>
          <a:xfrm>
            <a:off x="7737635" y="-1"/>
            <a:ext cx="3555205" cy="6858001"/>
          </a:xfrm>
          <a:prstGeom prst="rect">
            <a:avLst/>
          </a:prstGeom>
        </p:spPr>
      </p:pic>
      <p:pic>
        <p:nvPicPr>
          <p:cNvPr id="5" name="Audio 4">
            <a:hlinkClick r:id="" action="ppaction://media"/>
            <a:extLst>
              <a:ext uri="{FF2B5EF4-FFF2-40B4-BE49-F238E27FC236}">
                <a16:creationId xmlns:a16="http://schemas.microsoft.com/office/drawing/2014/main" id="{52125E5C-76F7-7FA7-853F-BB1FFA7C681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5103858"/>
      </p:ext>
    </p:extLst>
  </p:cSld>
  <p:clrMapOvr>
    <a:masterClrMapping/>
  </p:clrMapOvr>
  <mc:AlternateContent xmlns:mc="http://schemas.openxmlformats.org/markup-compatibility/2006">
    <mc:Choice xmlns:p14="http://schemas.microsoft.com/office/powerpoint/2010/main" Requires="p14">
      <p:transition spd="slow" p14:dur="2000" advTm="39525"/>
    </mc:Choice>
    <mc:Fallback>
      <p:transition spd="slow" advTm="39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938F-EAA6-4F24-9A60-D43DF39A0C0E}"/>
              </a:ext>
            </a:extLst>
          </p:cNvPr>
          <p:cNvSpPr>
            <a:spLocks noGrp="1"/>
          </p:cNvSpPr>
          <p:nvPr>
            <p:ph type="title"/>
          </p:nvPr>
        </p:nvSpPr>
        <p:spPr>
          <a:xfrm>
            <a:off x="464513" y="107212"/>
            <a:ext cx="6594189" cy="1625210"/>
          </a:xfrm>
        </p:spPr>
        <p:txBody>
          <a:bodyPr>
            <a:normAutofit/>
          </a:bodyPr>
          <a:lstStyle/>
          <a:p>
            <a:r>
              <a:rPr lang="en-US">
                <a:solidFill>
                  <a:schemeClr val="tx1"/>
                </a:solidFill>
                <a:latin typeface="Congenial Black" panose="02000503040000020004" pitchFamily="2" charset="0"/>
                <a:cs typeface="Calibri Light"/>
              </a:rPr>
              <a:t>Post-High School Pathways</a:t>
            </a:r>
            <a:endParaRPr lang="en-US">
              <a:solidFill>
                <a:schemeClr val="tx1"/>
              </a:solidFill>
              <a:latin typeface="Congenial Black" panose="02000503040000020004" pitchFamily="2" charset="0"/>
            </a:endParaRPr>
          </a:p>
        </p:txBody>
      </p:sp>
      <p:sp>
        <p:nvSpPr>
          <p:cNvPr id="3" name="Content Placeholder 2">
            <a:extLst>
              <a:ext uri="{FF2B5EF4-FFF2-40B4-BE49-F238E27FC236}">
                <a16:creationId xmlns:a16="http://schemas.microsoft.com/office/drawing/2014/main" id="{16515D90-E6B1-4297-A02C-20CC23D3CB24}"/>
              </a:ext>
            </a:extLst>
          </p:cNvPr>
          <p:cNvSpPr>
            <a:spLocks noGrp="1"/>
          </p:cNvSpPr>
          <p:nvPr>
            <p:ph idx="1"/>
          </p:nvPr>
        </p:nvSpPr>
        <p:spPr>
          <a:xfrm>
            <a:off x="7713399" y="763522"/>
            <a:ext cx="4055814" cy="5920081"/>
          </a:xfrm>
        </p:spPr>
        <p:txBody>
          <a:bodyPr vert="horz" lIns="91440" tIns="45720" rIns="91440" bIns="45720" rtlCol="0" anchor="ctr">
            <a:normAutofit fontScale="77500" lnSpcReduction="20000"/>
          </a:bodyPr>
          <a:lstStyle/>
          <a:p>
            <a:pPr>
              <a:buFont typeface="Wingdings" panose="05000000000000000000" pitchFamily="2" charset="2"/>
              <a:buChar char="Ø"/>
            </a:pPr>
            <a:r>
              <a:rPr lang="en-US" sz="2400">
                <a:solidFill>
                  <a:schemeClr val="tx1"/>
                </a:solidFill>
                <a:latin typeface="Congenial Light" panose="02000503040000020004" pitchFamily="2" charset="0"/>
                <a:cs typeface="Calibri"/>
              </a:rPr>
              <a:t>Apprenticeship/Job Training </a:t>
            </a:r>
            <a:endParaRPr lang="en-US" sz="2400">
              <a:solidFill>
                <a:schemeClr val="tx1"/>
              </a:solidFill>
              <a:latin typeface="Congenial Light" panose="02000503040000020004" pitchFamily="2" charset="0"/>
              <a:ea typeface="+mn-lt"/>
              <a:cs typeface="+mn-lt"/>
            </a:endParaRPr>
          </a:p>
          <a:p>
            <a:pPr>
              <a:buFont typeface="Wingdings" panose="05000000000000000000" pitchFamily="2" charset="2"/>
              <a:buChar char="Ø"/>
            </a:pPr>
            <a:r>
              <a:rPr lang="en-US" sz="2400">
                <a:solidFill>
                  <a:schemeClr val="tx1"/>
                </a:solidFill>
                <a:latin typeface="Congenial Light" panose="02000503040000020004" pitchFamily="2" charset="0"/>
                <a:cs typeface="Calibri"/>
              </a:rPr>
              <a:t>2–4-year Community/Technical College</a:t>
            </a:r>
          </a:p>
          <a:p>
            <a:pPr>
              <a:buFont typeface="Wingdings" panose="05000000000000000000" pitchFamily="2" charset="2"/>
              <a:buChar char="Ø"/>
            </a:pPr>
            <a:r>
              <a:rPr lang="en-US" sz="2400">
                <a:solidFill>
                  <a:schemeClr val="tx1"/>
                </a:solidFill>
                <a:latin typeface="Congenial Light" panose="02000503040000020004" pitchFamily="2" charset="0"/>
                <a:cs typeface="Calibri"/>
              </a:rPr>
              <a:t> 4-year College/University</a:t>
            </a:r>
          </a:p>
          <a:p>
            <a:pPr>
              <a:buFont typeface="Wingdings" panose="05000000000000000000" pitchFamily="2" charset="2"/>
              <a:buChar char="Ø"/>
            </a:pPr>
            <a:r>
              <a:rPr lang="en-US" sz="2400">
                <a:solidFill>
                  <a:schemeClr val="tx1"/>
                </a:solidFill>
                <a:latin typeface="Congenial Light" panose="02000503040000020004" pitchFamily="2" charset="0"/>
                <a:cs typeface="Calibri"/>
              </a:rPr>
              <a:t>Military</a:t>
            </a:r>
          </a:p>
          <a:p>
            <a:pPr>
              <a:buFont typeface="Wingdings" panose="05000000000000000000" pitchFamily="2" charset="2"/>
              <a:buChar char="Ø"/>
            </a:pPr>
            <a:r>
              <a:rPr lang="en-US" sz="2400">
                <a:solidFill>
                  <a:schemeClr val="tx1"/>
                </a:solidFill>
                <a:latin typeface="Congenial Light" panose="02000503040000020004" pitchFamily="2" charset="0"/>
                <a:cs typeface="Calibri"/>
              </a:rPr>
              <a:t>Parent access to Xello.</a:t>
            </a:r>
          </a:p>
          <a:p>
            <a:pPr marL="0" indent="0">
              <a:buNone/>
            </a:pPr>
            <a:endParaRPr lang="en-US" sz="2000" b="0" i="0">
              <a:solidFill>
                <a:schemeClr val="tx1"/>
              </a:solidFill>
              <a:effectLst/>
              <a:latin typeface="Congenial Light" panose="02000503040000020004" pitchFamily="2" charset="0"/>
            </a:endParaRPr>
          </a:p>
          <a:p>
            <a:pPr marL="0" indent="0">
              <a:lnSpc>
                <a:spcPct val="110000"/>
              </a:lnSpc>
              <a:buNone/>
            </a:pPr>
            <a:r>
              <a:rPr lang="en-US" sz="2400" b="0" i="0">
                <a:solidFill>
                  <a:schemeClr val="tx1"/>
                </a:solidFill>
                <a:effectLst/>
                <a:latin typeface="Congenial Light" panose="02000503040000020004" pitchFamily="2" charset="0"/>
              </a:rPr>
              <a:t>Check out the CHS College &amp; </a:t>
            </a:r>
            <a:r>
              <a:rPr lang="en-US" sz="2400">
                <a:solidFill>
                  <a:schemeClr val="tx1"/>
                </a:solidFill>
                <a:latin typeface="Congenial Light" panose="02000503040000020004" pitchFamily="2" charset="0"/>
              </a:rPr>
              <a:t>Career web page for lots of resources!</a:t>
            </a:r>
          </a:p>
          <a:p>
            <a:pPr marL="0" indent="0">
              <a:lnSpc>
                <a:spcPct val="110000"/>
              </a:lnSpc>
              <a:buNone/>
            </a:pPr>
            <a:r>
              <a:rPr lang="en-US" sz="2400" b="0" i="0">
                <a:solidFill>
                  <a:schemeClr val="tx1"/>
                </a:solidFill>
                <a:effectLst/>
                <a:latin typeface="Congenial Light" panose="02000503040000020004" pitchFamily="2" charset="0"/>
              </a:rPr>
              <a:t>Explore options in Xello. </a:t>
            </a:r>
          </a:p>
          <a:p>
            <a:pPr marL="0" indent="0">
              <a:lnSpc>
                <a:spcPct val="110000"/>
              </a:lnSpc>
              <a:buNone/>
            </a:pPr>
            <a:r>
              <a:rPr lang="en-US" sz="2400" b="0" i="0">
                <a:solidFill>
                  <a:schemeClr val="tx1"/>
                </a:solidFill>
                <a:effectLst/>
                <a:latin typeface="Congenial Light" panose="02000503040000020004" pitchFamily="2" charset="0"/>
              </a:rPr>
              <a:t>Research online. </a:t>
            </a:r>
          </a:p>
          <a:p>
            <a:pPr marL="0" indent="0">
              <a:lnSpc>
                <a:spcPct val="110000"/>
              </a:lnSpc>
              <a:buNone/>
            </a:pPr>
            <a:r>
              <a:rPr lang="en-US" sz="2400" b="0" i="0">
                <a:solidFill>
                  <a:schemeClr val="tx1"/>
                </a:solidFill>
                <a:effectLst/>
                <a:latin typeface="Congenial Light" panose="02000503040000020004" pitchFamily="2" charset="0"/>
              </a:rPr>
              <a:t>Go to college fairs. Speak to college &amp; military representatives that visit our school. </a:t>
            </a:r>
            <a:endParaRPr lang="en-US" sz="2400">
              <a:solidFill>
                <a:schemeClr val="tx1"/>
              </a:solidFill>
              <a:latin typeface="Congenial Light" panose="02000503040000020004" pitchFamily="2" charset="0"/>
            </a:endParaRPr>
          </a:p>
          <a:p>
            <a:pPr marL="0" indent="0">
              <a:lnSpc>
                <a:spcPct val="110000"/>
              </a:lnSpc>
              <a:buNone/>
            </a:pPr>
            <a:r>
              <a:rPr lang="en-US" sz="2400" b="0" i="0">
                <a:solidFill>
                  <a:schemeClr val="tx1"/>
                </a:solidFill>
                <a:effectLst/>
                <a:latin typeface="Congenial Light" panose="02000503040000020004" pitchFamily="2" charset="0"/>
              </a:rPr>
              <a:t>Start to actively learn more about the schools &amp; majors that interest you!</a:t>
            </a:r>
            <a:endParaRPr lang="en-US" sz="2400">
              <a:solidFill>
                <a:schemeClr val="tx1"/>
              </a:solidFill>
              <a:latin typeface="Congenial Light" panose="02000503040000020004" pitchFamily="2" charset="0"/>
              <a:cs typeface="Calibri"/>
            </a:endParaRPr>
          </a:p>
          <a:p>
            <a:pPr>
              <a:lnSpc>
                <a:spcPct val="110000"/>
              </a:lnSpc>
            </a:pPr>
            <a:r>
              <a:rPr lang="en-US" sz="2400">
                <a:solidFill>
                  <a:schemeClr val="tx1"/>
                </a:solidFill>
                <a:latin typeface="Congenial Light" panose="02000503040000020004" pitchFamily="2" charset="0"/>
                <a:cs typeface="Calibri"/>
              </a:rPr>
              <a:t> </a:t>
            </a:r>
          </a:p>
        </p:txBody>
      </p:sp>
      <p:pic>
        <p:nvPicPr>
          <p:cNvPr id="12" name="Picture 11">
            <a:extLst>
              <a:ext uri="{FF2B5EF4-FFF2-40B4-BE49-F238E27FC236}">
                <a16:creationId xmlns:a16="http://schemas.microsoft.com/office/drawing/2014/main" id="{956DDDE6-2E93-9620-F7FF-143B7EB58586}"/>
              </a:ext>
            </a:extLst>
          </p:cNvPr>
          <p:cNvPicPr>
            <a:picLocks noChangeAspect="1"/>
          </p:cNvPicPr>
          <p:nvPr/>
        </p:nvPicPr>
        <p:blipFill>
          <a:blip r:embed="rId5"/>
          <a:stretch>
            <a:fillRect/>
          </a:stretch>
        </p:blipFill>
        <p:spPr>
          <a:xfrm>
            <a:off x="-1" y="1842255"/>
            <a:ext cx="3726187" cy="4147065"/>
          </a:xfrm>
          <a:prstGeom prst="rect">
            <a:avLst/>
          </a:prstGeom>
        </p:spPr>
      </p:pic>
      <p:pic>
        <p:nvPicPr>
          <p:cNvPr id="14" name="Picture 13">
            <a:extLst>
              <a:ext uri="{FF2B5EF4-FFF2-40B4-BE49-F238E27FC236}">
                <a16:creationId xmlns:a16="http://schemas.microsoft.com/office/drawing/2014/main" id="{5A935343-AF38-F642-D7BD-3D57723FF81A}"/>
              </a:ext>
            </a:extLst>
          </p:cNvPr>
          <p:cNvPicPr>
            <a:picLocks noChangeAspect="1"/>
          </p:cNvPicPr>
          <p:nvPr/>
        </p:nvPicPr>
        <p:blipFill>
          <a:blip r:embed="rId6"/>
          <a:stretch>
            <a:fillRect/>
          </a:stretch>
        </p:blipFill>
        <p:spPr>
          <a:xfrm>
            <a:off x="102563" y="1649673"/>
            <a:ext cx="723900" cy="295275"/>
          </a:xfrm>
          <a:prstGeom prst="rect">
            <a:avLst/>
          </a:prstGeom>
        </p:spPr>
      </p:pic>
      <p:sp>
        <p:nvSpPr>
          <p:cNvPr id="16" name="TextBox 15">
            <a:extLst>
              <a:ext uri="{FF2B5EF4-FFF2-40B4-BE49-F238E27FC236}">
                <a16:creationId xmlns:a16="http://schemas.microsoft.com/office/drawing/2014/main" id="{5868215E-BFF4-633A-41BE-B7A9354F27B3}"/>
              </a:ext>
            </a:extLst>
          </p:cNvPr>
          <p:cNvSpPr txBox="1"/>
          <p:nvPr/>
        </p:nvSpPr>
        <p:spPr>
          <a:xfrm>
            <a:off x="1306053" y="6488668"/>
            <a:ext cx="2620718" cy="369332"/>
          </a:xfrm>
          <a:prstGeom prst="rect">
            <a:avLst/>
          </a:prstGeom>
          <a:noFill/>
        </p:spPr>
        <p:txBody>
          <a:bodyPr wrap="square">
            <a:spAutoFit/>
          </a:bodyPr>
          <a:lstStyle/>
          <a:p>
            <a:r>
              <a:rPr lang="en-US" err="1"/>
              <a:t>xello.world</a:t>
            </a:r>
            <a:endParaRPr lang="en-US"/>
          </a:p>
        </p:txBody>
      </p:sp>
      <p:pic>
        <p:nvPicPr>
          <p:cNvPr id="6" name="Picture 5" descr="A building with trees and grass&#10;&#10;Description automatically generated">
            <a:extLst>
              <a:ext uri="{FF2B5EF4-FFF2-40B4-BE49-F238E27FC236}">
                <a16:creationId xmlns:a16="http://schemas.microsoft.com/office/drawing/2014/main" id="{2560A8FB-4501-F61E-02D4-0E6492D0FB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0591" y="1649673"/>
            <a:ext cx="4332808" cy="3984245"/>
          </a:xfrm>
          <a:prstGeom prst="rect">
            <a:avLst/>
          </a:prstGeom>
        </p:spPr>
      </p:pic>
      <p:pic>
        <p:nvPicPr>
          <p:cNvPr id="5" name="Audio 4">
            <a:hlinkClick r:id="" action="ppaction://media"/>
            <a:extLst>
              <a:ext uri="{FF2B5EF4-FFF2-40B4-BE49-F238E27FC236}">
                <a16:creationId xmlns:a16="http://schemas.microsoft.com/office/drawing/2014/main" id="{03DA08F5-046E-E9BF-FC5D-A2D5197934C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2957730"/>
      </p:ext>
    </p:extLst>
  </p:cSld>
  <p:clrMapOvr>
    <a:masterClrMapping/>
  </p:clrMapOvr>
  <mc:AlternateContent xmlns:mc="http://schemas.openxmlformats.org/markup-compatibility/2006">
    <mc:Choice xmlns:p14="http://schemas.microsoft.com/office/powerpoint/2010/main" Requires="p14">
      <p:transition spd="slow" p14:dur="2000" advTm="154928"/>
    </mc:Choice>
    <mc:Fallback>
      <p:transition spd="slow" advTm="154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6928" y="240669"/>
            <a:ext cx="10058400" cy="948051"/>
          </a:xfrm>
        </p:spPr>
        <p:txBody>
          <a:bodyPr>
            <a:normAutofit/>
          </a:bodyPr>
          <a:lstStyle/>
          <a:p>
            <a:r>
              <a:rPr lang="en-US">
                <a:latin typeface="Congenial Black" panose="02000503040000020004" pitchFamily="2" charset="0"/>
              </a:rPr>
              <a:t>Building your list</a:t>
            </a:r>
          </a:p>
        </p:txBody>
      </p:sp>
      <p:sp>
        <p:nvSpPr>
          <p:cNvPr id="45" name="Content Placeholder 2"/>
          <p:cNvSpPr>
            <a:spLocks noGrp="1"/>
          </p:cNvSpPr>
          <p:nvPr>
            <p:ph idx="1"/>
          </p:nvPr>
        </p:nvSpPr>
        <p:spPr>
          <a:xfrm>
            <a:off x="375489" y="1188721"/>
            <a:ext cx="6829984" cy="3776472"/>
          </a:xfrm>
        </p:spPr>
        <p:txBody>
          <a:bodyPr vert="horz" lIns="0" tIns="45720" rIns="0" bIns="45720" rtlCol="0">
            <a:noAutofit/>
          </a:bodyPr>
          <a:lstStyle/>
          <a:p>
            <a:pPr>
              <a:buClr>
                <a:schemeClr val="tx1"/>
              </a:buClr>
              <a:buFont typeface="Arial" panose="020B0604020202020204" pitchFamily="34" charset="0"/>
              <a:buChar char="•"/>
            </a:pPr>
            <a:r>
              <a:rPr lang="en-US" sz="2400">
                <a:latin typeface="Congenial Light" panose="02000503040000020004" pitchFamily="2" charset="0"/>
              </a:rPr>
              <a:t>Mix of likely, target, and reach schools</a:t>
            </a:r>
          </a:p>
          <a:p>
            <a:pPr>
              <a:buClr>
                <a:schemeClr val="tx1"/>
              </a:buClr>
              <a:buFont typeface="Arial" panose="020B0604020202020204" pitchFamily="34" charset="0"/>
              <a:buChar char="•"/>
            </a:pPr>
            <a:r>
              <a:rPr lang="en-US" sz="2400">
                <a:latin typeface="Congenial Light" panose="02000503040000020004" pitchFamily="2" charset="0"/>
              </a:rPr>
              <a:t>Mix of academic, social, and financial fit schools</a:t>
            </a:r>
            <a:endParaRPr lang="en-US" sz="2400">
              <a:latin typeface="Congenial Light" panose="02000503040000020004" pitchFamily="2" charset="0"/>
              <a:cs typeface="Calibri"/>
            </a:endParaRPr>
          </a:p>
          <a:p>
            <a:pPr>
              <a:buClr>
                <a:schemeClr val="tx1"/>
              </a:buClr>
              <a:buFont typeface="Arial" panose="020B0604020202020204" pitchFamily="34" charset="0"/>
              <a:buChar char="•"/>
            </a:pPr>
            <a:r>
              <a:rPr lang="en-US" sz="2400">
                <a:latin typeface="Congenial Light" panose="02000503040000020004" pitchFamily="2" charset="0"/>
              </a:rPr>
              <a:t>Student should be HAPPY to attend any school on the list</a:t>
            </a:r>
            <a:endParaRPr lang="en-US" sz="2400">
              <a:latin typeface="Congenial Light" panose="02000503040000020004" pitchFamily="2" charset="0"/>
              <a:cs typeface="Calibri"/>
            </a:endParaRPr>
          </a:p>
          <a:p>
            <a:pPr marL="0" indent="0">
              <a:buClr>
                <a:schemeClr val="tx1"/>
              </a:buClr>
              <a:buNone/>
            </a:pPr>
            <a:r>
              <a:rPr lang="en-US" sz="2400">
                <a:latin typeface="Congenial Light" panose="02000503040000020004" pitchFamily="2" charset="0"/>
              </a:rPr>
              <a:t>Considerations:</a:t>
            </a:r>
            <a:endParaRPr lang="en-US" sz="2400">
              <a:latin typeface="Congenial Light" panose="02000503040000020004" pitchFamily="2" charset="0"/>
              <a:cs typeface="Calibri"/>
            </a:endParaRPr>
          </a:p>
          <a:p>
            <a:r>
              <a:rPr lang="en-US" sz="2400" b="1">
                <a:latin typeface="Congenial Light" panose="02000503040000020004" pitchFamily="2" charset="0"/>
              </a:rPr>
              <a:t>Academic Fit </a:t>
            </a:r>
            <a:r>
              <a:rPr lang="en-US" sz="2400">
                <a:latin typeface="Congenial Light" panose="02000503040000020004" pitchFamily="2" charset="0"/>
              </a:rPr>
              <a:t>– major, learning environment, research, class size, entrance requirements</a:t>
            </a:r>
            <a:endParaRPr lang="en-US" sz="2400">
              <a:latin typeface="Congenial Light" panose="02000503040000020004" pitchFamily="2" charset="0"/>
              <a:cs typeface="Calibri"/>
            </a:endParaRPr>
          </a:p>
          <a:p>
            <a:r>
              <a:rPr lang="en-US" sz="2400" b="1">
                <a:latin typeface="Congenial Light" panose="02000503040000020004" pitchFamily="2" charset="0"/>
              </a:rPr>
              <a:t>Social Fit </a:t>
            </a:r>
            <a:r>
              <a:rPr lang="en-US" sz="2400">
                <a:latin typeface="Congenial Light" panose="02000503040000020004" pitchFamily="2" charset="0"/>
              </a:rPr>
              <a:t>– location, size, clubs, sports, housing, Greek system, values</a:t>
            </a:r>
            <a:endParaRPr lang="en-US" sz="2400">
              <a:latin typeface="Congenial Light" panose="02000503040000020004" pitchFamily="2" charset="0"/>
              <a:cs typeface="Calibri"/>
            </a:endParaRPr>
          </a:p>
          <a:p>
            <a:r>
              <a:rPr lang="en-US" sz="2400" b="1">
                <a:latin typeface="Congenial Light" panose="02000503040000020004" pitchFamily="2" charset="0"/>
              </a:rPr>
              <a:t>Financial Fit </a:t>
            </a:r>
            <a:r>
              <a:rPr lang="en-US" sz="2400">
                <a:latin typeface="Congenial Light" panose="02000503040000020004" pitchFamily="2" charset="0"/>
              </a:rPr>
              <a:t>– estimate costs using schools </a:t>
            </a:r>
            <a:r>
              <a:rPr lang="en-US" sz="2400" i="1">
                <a:latin typeface="Congenial Light" panose="02000503040000020004" pitchFamily="2" charset="0"/>
              </a:rPr>
              <a:t>net price calculator, </a:t>
            </a:r>
            <a:r>
              <a:rPr lang="en-US" sz="2400">
                <a:latin typeface="Congenial Light" panose="02000503040000020004" pitchFamily="2" charset="0"/>
              </a:rPr>
              <a:t>schools where students are at the top of the academic ranges where merit money may be more likely</a:t>
            </a:r>
            <a:endParaRPr lang="en-US" sz="2400" b="1">
              <a:latin typeface="Congenial Light" panose="02000503040000020004" pitchFamily="2" charset="0"/>
            </a:endParaRPr>
          </a:p>
          <a:p>
            <a:endParaRPr lang="en-US" sz="2400" b="1">
              <a:cs typeface="Calibri"/>
            </a:endParaRPr>
          </a:p>
          <a:p>
            <a:pPr marL="0" indent="0">
              <a:buClr>
                <a:schemeClr val="tx1"/>
              </a:buClr>
              <a:buNone/>
            </a:pPr>
            <a:endParaRPr lang="en-US"/>
          </a:p>
        </p:txBody>
      </p:sp>
      <p:pic>
        <p:nvPicPr>
          <p:cNvPr id="7" name="Picture 6"/>
          <p:cNvPicPr>
            <a:picLocks noChangeAspect="1"/>
          </p:cNvPicPr>
          <p:nvPr/>
        </p:nvPicPr>
        <p:blipFill rotWithShape="1">
          <a:blip r:embed="rId5"/>
          <a:srcRect l="21670" r="10588"/>
          <a:stretch/>
        </p:blipFill>
        <p:spPr>
          <a:xfrm>
            <a:off x="8020570" y="1916318"/>
            <a:ext cx="3135109" cy="3471012"/>
          </a:xfrm>
          <a:prstGeom prst="rect">
            <a:avLst/>
          </a:prstGeom>
        </p:spPr>
      </p:pic>
      <p:pic>
        <p:nvPicPr>
          <p:cNvPr id="4" name="Audio 3">
            <a:hlinkClick r:id="" action="ppaction://media"/>
            <a:extLst>
              <a:ext uri="{FF2B5EF4-FFF2-40B4-BE49-F238E27FC236}">
                <a16:creationId xmlns:a16="http://schemas.microsoft.com/office/drawing/2014/main" id="{E6569AAA-3CC5-5433-E7D2-5342B06841F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2331454"/>
      </p:ext>
    </p:extLst>
  </p:cSld>
  <p:clrMapOvr>
    <a:masterClrMapping/>
  </p:clrMapOvr>
  <mc:AlternateContent xmlns:mc="http://schemas.openxmlformats.org/markup-compatibility/2006">
    <mc:Choice xmlns:p14="http://schemas.microsoft.com/office/powerpoint/2010/main" Requires="p14">
      <p:transition spd="slow" p14:dur="2000" advTm="167848"/>
    </mc:Choice>
    <mc:Fallback>
      <p:transition spd="slow" advTm="167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9FC9234-86FA-4E19-B5BB-2DD3DBF0A5BF}"/>
              </a:ext>
            </a:extLst>
          </p:cNvPr>
          <p:cNvPicPr>
            <a:picLocks noChangeAspect="1"/>
          </p:cNvPicPr>
          <p:nvPr/>
        </p:nvPicPr>
        <p:blipFill rotWithShape="1">
          <a:blip r:embed="rId5">
            <a:alphaModFix amt="35000"/>
          </a:blip>
          <a:srcRect/>
          <a:stretch/>
        </p:blipFill>
        <p:spPr>
          <a:xfrm>
            <a:off x="20" y="1"/>
            <a:ext cx="12191980" cy="6857999"/>
          </a:xfrm>
          <a:prstGeom prst="rect">
            <a:avLst/>
          </a:prstGeom>
        </p:spPr>
      </p:pic>
      <p:sp>
        <p:nvSpPr>
          <p:cNvPr id="7" name="Title 6"/>
          <p:cNvSpPr>
            <a:spLocks noGrp="1"/>
          </p:cNvSpPr>
          <p:nvPr>
            <p:ph type="title"/>
          </p:nvPr>
        </p:nvSpPr>
        <p:spPr>
          <a:xfrm>
            <a:off x="838201" y="1065862"/>
            <a:ext cx="3313164" cy="4726276"/>
          </a:xfrm>
        </p:spPr>
        <p:txBody>
          <a:bodyPr>
            <a:normAutofit/>
          </a:bodyPr>
          <a:lstStyle/>
          <a:p>
            <a:pPr algn="r"/>
            <a:r>
              <a:rPr lang="en-US" sz="4000" b="1">
                <a:solidFill>
                  <a:srgbClr val="FFFFFF"/>
                </a:solidFill>
                <a:latin typeface="Congenial Black" panose="02000503040000020004" pitchFamily="2" charset="0"/>
              </a:rPr>
              <a:t>Advice for Students </a:t>
            </a:r>
          </a:p>
        </p:txBody>
      </p:sp>
      <p:graphicFrame>
        <p:nvGraphicFramePr>
          <p:cNvPr id="34" name="Content Placeholder 9">
            <a:extLst>
              <a:ext uri="{FF2B5EF4-FFF2-40B4-BE49-F238E27FC236}">
                <a16:creationId xmlns:a16="http://schemas.microsoft.com/office/drawing/2014/main" id="{92A663EF-A2F8-A4A3-45AE-822084779518}"/>
              </a:ext>
            </a:extLst>
          </p:cNvPr>
          <p:cNvGraphicFramePr/>
          <p:nvPr>
            <p:extLst>
              <p:ext uri="{D42A27DB-BD31-4B8C-83A1-F6EECF244321}">
                <p14:modId xmlns:p14="http://schemas.microsoft.com/office/powerpoint/2010/main" val="3075926811"/>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5000677F-FF8E-0B94-D850-604DAF7339DC}"/>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7494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76026"/>
    </mc:Choice>
    <mc:Fallback>
      <p:transition spd="slow" advTm="17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689357-317B-4211-96BA-DD8AC3177840}"/>
              </a:ext>
            </a:extLst>
          </p:cNvPr>
          <p:cNvPicPr>
            <a:picLocks noChangeAspect="1"/>
          </p:cNvPicPr>
          <p:nvPr/>
        </p:nvPicPr>
        <p:blipFill rotWithShape="1">
          <a:blip r:embed="rId5"/>
          <a:srcRect t="856" r="-2" b="20257"/>
          <a:stretch/>
        </p:blipFill>
        <p:spPr>
          <a:xfrm>
            <a:off x="1044316" y="375320"/>
            <a:ext cx="2634549" cy="3848658"/>
          </a:xfrm>
          <a:prstGeom prst="rect">
            <a:avLst/>
          </a:prstGeom>
        </p:spPr>
      </p:pic>
      <p:pic>
        <p:nvPicPr>
          <p:cNvPr id="6" name="Content Placeholder 2">
            <a:extLst>
              <a:ext uri="{FF2B5EF4-FFF2-40B4-BE49-F238E27FC236}">
                <a16:creationId xmlns:a16="http://schemas.microsoft.com/office/drawing/2014/main" id="{00E35033-81C7-430A-B6E2-9E21D9214E7C}"/>
              </a:ext>
            </a:extLst>
          </p:cNvPr>
          <p:cNvPicPr>
            <a:picLocks noChangeAspect="1"/>
          </p:cNvPicPr>
          <p:nvPr/>
        </p:nvPicPr>
        <p:blipFill rotWithShape="1">
          <a:blip r:embed="rId6"/>
          <a:stretch/>
        </p:blipFill>
        <p:spPr>
          <a:xfrm>
            <a:off x="3181087" y="4901704"/>
            <a:ext cx="4641115" cy="1720087"/>
          </a:xfrm>
          <a:prstGeom prst="rect">
            <a:avLst/>
          </a:prstGeom>
        </p:spPr>
      </p:pic>
      <p:pic>
        <p:nvPicPr>
          <p:cNvPr id="4" name="Content Placeholder 3">
            <a:extLst>
              <a:ext uri="{FF2B5EF4-FFF2-40B4-BE49-F238E27FC236}">
                <a16:creationId xmlns:a16="http://schemas.microsoft.com/office/drawing/2014/main" id="{D0C61CC1-24FF-4B5D-AFF6-385A75BDEC53}"/>
              </a:ext>
            </a:extLst>
          </p:cNvPr>
          <p:cNvPicPr>
            <a:picLocks noChangeAspect="1"/>
          </p:cNvPicPr>
          <p:nvPr/>
        </p:nvPicPr>
        <p:blipFill rotWithShape="1">
          <a:blip r:embed="rId7"/>
          <a:srcRect l="10970" r="13603" b="5"/>
          <a:stretch/>
        </p:blipFill>
        <p:spPr>
          <a:xfrm>
            <a:off x="5600931" y="2424609"/>
            <a:ext cx="1231728" cy="1799367"/>
          </a:xfrm>
          <a:prstGeom prst="rect">
            <a:avLst/>
          </a:prstGeom>
        </p:spPr>
      </p:pic>
      <p:pic>
        <p:nvPicPr>
          <p:cNvPr id="8" name="Content Placeholder 9">
            <a:extLst>
              <a:ext uri="{FF2B5EF4-FFF2-40B4-BE49-F238E27FC236}">
                <a16:creationId xmlns:a16="http://schemas.microsoft.com/office/drawing/2014/main" id="{DFD6E70A-2363-4D6D-A711-ED894E3BAE37}"/>
              </a:ext>
            </a:extLst>
          </p:cNvPr>
          <p:cNvPicPr>
            <a:picLocks noChangeAspect="1"/>
          </p:cNvPicPr>
          <p:nvPr/>
        </p:nvPicPr>
        <p:blipFill rotWithShape="1">
          <a:blip r:embed="rId8"/>
          <a:stretch/>
        </p:blipFill>
        <p:spPr>
          <a:xfrm>
            <a:off x="427121" y="4911833"/>
            <a:ext cx="2172028" cy="1448019"/>
          </a:xfrm>
          <a:prstGeom prst="rect">
            <a:avLst/>
          </a:prstGeom>
        </p:spPr>
      </p:pic>
      <p:sp>
        <p:nvSpPr>
          <p:cNvPr id="3" name="TextBox 2">
            <a:extLst>
              <a:ext uri="{FF2B5EF4-FFF2-40B4-BE49-F238E27FC236}">
                <a16:creationId xmlns:a16="http://schemas.microsoft.com/office/drawing/2014/main" id="{8C9A758D-135B-48D5-AD7A-0272785FF9B4}"/>
              </a:ext>
            </a:extLst>
          </p:cNvPr>
          <p:cNvSpPr txBox="1"/>
          <p:nvPr/>
        </p:nvSpPr>
        <p:spPr>
          <a:xfrm>
            <a:off x="8065892" y="594757"/>
            <a:ext cx="3336546" cy="5459070"/>
          </a:xfrm>
          <a:prstGeom prst="rect">
            <a:avLst/>
          </a:prstGeom>
        </p:spPr>
        <p:txBody>
          <a:bodyPr vert="horz" lIns="91440" tIns="45720" rIns="91440" bIns="45720" rtlCol="0">
            <a:normAutofit/>
          </a:bodyPr>
          <a:lstStyle/>
          <a:p>
            <a:pPr>
              <a:lnSpc>
                <a:spcPct val="90000"/>
              </a:lnSpc>
              <a:spcBef>
                <a:spcPct val="0"/>
              </a:spcBef>
              <a:spcAft>
                <a:spcPts val="600"/>
              </a:spcAft>
            </a:pPr>
            <a:r>
              <a:rPr lang="en-US" sz="4400">
                <a:latin typeface="Congenial Black" panose="02000503040000020004" pitchFamily="2" charset="0"/>
              </a:rPr>
              <a:t>HOW TO APPLY</a:t>
            </a:r>
          </a:p>
          <a:p>
            <a:pPr indent="-228600" fontAlgn="base">
              <a:lnSpc>
                <a:spcPct val="90000"/>
              </a:lnSpc>
              <a:buFont typeface="Arial" panose="020B0604020202020204" pitchFamily="34" charset="0"/>
              <a:buChar char="•"/>
            </a:pPr>
            <a:endParaRPr lang="en-US" b="0" i="0" u="none" strike="noStrike">
              <a:effectLst/>
              <a:latin typeface="Congenial Light" panose="02000503040000020004" pitchFamily="2" charset="0"/>
            </a:endParaRPr>
          </a:p>
          <a:p>
            <a:pPr marL="285750" indent="-285750" fontAlgn="base">
              <a:lnSpc>
                <a:spcPct val="90000"/>
              </a:lnSpc>
              <a:buFont typeface="Arial" panose="020B0604020202020204" pitchFamily="34" charset="0"/>
              <a:buChar char="•"/>
            </a:pPr>
            <a:r>
              <a:rPr lang="en-US" sz="2200" b="0" i="0">
                <a:effectLst/>
                <a:latin typeface="Congenial Light" panose="02000503040000020004" pitchFamily="2" charset="0"/>
              </a:rPr>
              <a:t>Check College’s website </a:t>
            </a:r>
          </a:p>
          <a:p>
            <a:pPr marL="285750" indent="-285750" fontAlgn="base">
              <a:lnSpc>
                <a:spcPct val="90000"/>
              </a:lnSpc>
              <a:buFont typeface="Arial" panose="020B0604020202020204" pitchFamily="34" charset="0"/>
              <a:buChar char="•"/>
            </a:pPr>
            <a:endParaRPr lang="en-US" sz="2200" b="0" i="0">
              <a:effectLst/>
              <a:latin typeface="Congenial Light" panose="02000503040000020004" pitchFamily="2" charset="0"/>
            </a:endParaRPr>
          </a:p>
          <a:p>
            <a:pPr indent="-228600" fontAlgn="base">
              <a:lnSpc>
                <a:spcPct val="90000"/>
              </a:lnSpc>
              <a:buFont typeface="Arial" panose="020B0604020202020204" pitchFamily="34" charset="0"/>
              <a:buChar char="•"/>
            </a:pPr>
            <a:r>
              <a:rPr lang="en-US" sz="2200" b="0" i="0" u="none" strike="noStrike">
                <a:effectLst/>
                <a:latin typeface="Congenial Light" panose="02000503040000020004" pitchFamily="2" charset="0"/>
              </a:rPr>
              <a:t>Common Application</a:t>
            </a:r>
            <a:r>
              <a:rPr lang="en-US" sz="2200" b="0" i="0">
                <a:effectLst/>
                <a:latin typeface="Congenial Light" panose="02000503040000020004" pitchFamily="2" charset="0"/>
              </a:rPr>
              <a:t>​</a:t>
            </a:r>
          </a:p>
          <a:p>
            <a:pPr marL="285750" indent="-285750" fontAlgn="base">
              <a:lnSpc>
                <a:spcPct val="90000"/>
              </a:lnSpc>
              <a:buFont typeface="Arial" panose="020B0604020202020204" pitchFamily="34" charset="0"/>
              <a:buChar char="•"/>
            </a:pPr>
            <a:endParaRPr lang="en-US" sz="2200" b="0" i="0">
              <a:effectLst/>
              <a:latin typeface="Congenial Light" panose="02000503040000020004" pitchFamily="2" charset="0"/>
            </a:endParaRPr>
          </a:p>
          <a:p>
            <a:pPr marL="285750" indent="-285750" fontAlgn="base">
              <a:lnSpc>
                <a:spcPct val="90000"/>
              </a:lnSpc>
              <a:buFont typeface="Arial" panose="020B0604020202020204" pitchFamily="34" charset="0"/>
              <a:buChar char="•"/>
            </a:pPr>
            <a:r>
              <a:rPr lang="en-US" sz="2200" b="0" i="0" u="none" strike="noStrike">
                <a:effectLst/>
                <a:latin typeface="Congenial Light" panose="02000503040000020004" pitchFamily="2" charset="0"/>
              </a:rPr>
              <a:t>University of California/Cal State each have their own application</a:t>
            </a:r>
            <a:r>
              <a:rPr lang="en-US" sz="2200" b="0" i="0">
                <a:effectLst/>
                <a:latin typeface="Congenial Light" panose="02000503040000020004" pitchFamily="2" charset="0"/>
              </a:rPr>
              <a:t>​</a:t>
            </a:r>
          </a:p>
          <a:p>
            <a:pPr indent="-228600" fontAlgn="base">
              <a:lnSpc>
                <a:spcPct val="90000"/>
              </a:lnSpc>
              <a:buFont typeface="Arial" panose="020B0604020202020204" pitchFamily="34" charset="0"/>
              <a:buChar char="•"/>
            </a:pPr>
            <a:endParaRPr lang="en-US"/>
          </a:p>
          <a:p>
            <a:pPr indent="-228600" fontAlgn="base">
              <a:lnSpc>
                <a:spcPct val="90000"/>
              </a:lnSpc>
              <a:buFont typeface="Arial" panose="020B0604020202020204" pitchFamily="34" charset="0"/>
              <a:buChar char="•"/>
            </a:pPr>
            <a:endParaRPr lang="en-US" b="0" i="0">
              <a:effectLst/>
            </a:endParaRPr>
          </a:p>
          <a:p>
            <a:pPr fontAlgn="base">
              <a:lnSpc>
                <a:spcPct val="90000"/>
              </a:lnSpc>
            </a:pPr>
            <a:endParaRPr lang="en-US" b="0" i="0">
              <a:effectLst/>
            </a:endParaRPr>
          </a:p>
          <a:p>
            <a:pPr fontAlgn="base">
              <a:lnSpc>
                <a:spcPct val="90000"/>
              </a:lnSpc>
            </a:pPr>
            <a:endParaRPr lang="en-US" b="0" i="0">
              <a:effectLst/>
            </a:endParaRPr>
          </a:p>
          <a:p>
            <a:pPr>
              <a:lnSpc>
                <a:spcPct val="90000"/>
              </a:lnSpc>
              <a:spcBef>
                <a:spcPct val="0"/>
              </a:spcBef>
              <a:spcAft>
                <a:spcPts val="600"/>
              </a:spcAft>
            </a:pPr>
            <a:endParaRPr lang="en-US" sz="1600"/>
          </a:p>
        </p:txBody>
      </p:sp>
      <p:pic>
        <p:nvPicPr>
          <p:cNvPr id="7" name="Audio 6">
            <a:hlinkClick r:id="" action="ppaction://media"/>
            <a:extLst>
              <a:ext uri="{FF2B5EF4-FFF2-40B4-BE49-F238E27FC236}">
                <a16:creationId xmlns:a16="http://schemas.microsoft.com/office/drawing/2014/main" id="{B27107F2-D7E3-A653-C725-69AE6A746AD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7854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10671"/>
    </mc:Choice>
    <mc:Fallback>
      <p:transition spd="slow" advTm="110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4B2E92-D176-4C76-94DB-509B7AE4FF00}"/>
              </a:ext>
            </a:extLst>
          </p:cNvPr>
          <p:cNvSpPr>
            <a:spLocks noGrp="1"/>
          </p:cNvSpPr>
          <p:nvPr>
            <p:ph type="title"/>
          </p:nvPr>
        </p:nvSpPr>
        <p:spPr>
          <a:xfrm>
            <a:off x="838201" y="559768"/>
            <a:ext cx="5995646" cy="844826"/>
          </a:xfrm>
        </p:spPr>
        <p:style>
          <a:lnRef idx="2">
            <a:schemeClr val="accent3">
              <a:shade val="50000"/>
            </a:schemeClr>
          </a:lnRef>
          <a:fillRef idx="1">
            <a:schemeClr val="accent3"/>
          </a:fillRef>
          <a:effectRef idx="0">
            <a:schemeClr val="accent3"/>
          </a:effectRef>
          <a:fontRef idx="minor">
            <a:schemeClr val="lt1"/>
          </a:fontRef>
        </p:style>
        <p:txBody>
          <a:bodyPr anchor="b">
            <a:normAutofit/>
          </a:bodyPr>
          <a:lstStyle/>
          <a:p>
            <a:r>
              <a:rPr lang="en-US" sz="4000">
                <a:latin typeface="Congenial Black" panose="02000503040000020004" pitchFamily="2" charset="0"/>
              </a:rPr>
              <a:t>Transcripts</a:t>
            </a:r>
            <a:r>
              <a:rPr lang="en-US" sz="4000"/>
              <a:t> </a:t>
            </a:r>
          </a:p>
        </p:txBody>
      </p:sp>
      <p:graphicFrame>
        <p:nvGraphicFramePr>
          <p:cNvPr id="58" name="Content Placeholder 5">
            <a:extLst>
              <a:ext uri="{FF2B5EF4-FFF2-40B4-BE49-F238E27FC236}">
                <a16:creationId xmlns:a16="http://schemas.microsoft.com/office/drawing/2014/main" id="{DE0914B9-C9FA-C84F-4AD7-4F1FA2886492}"/>
              </a:ext>
            </a:extLst>
          </p:cNvPr>
          <p:cNvGraphicFramePr>
            <a:graphicFrameLocks noGrp="1"/>
          </p:cNvGraphicFramePr>
          <p:nvPr>
            <p:ph idx="1"/>
            <p:extLst>
              <p:ext uri="{D42A27DB-BD31-4B8C-83A1-F6EECF244321}">
                <p14:modId xmlns:p14="http://schemas.microsoft.com/office/powerpoint/2010/main" val="2201334738"/>
              </p:ext>
            </p:extLst>
          </p:nvPr>
        </p:nvGraphicFramePr>
        <p:xfrm>
          <a:off x="333983" y="1430517"/>
          <a:ext cx="6499863" cy="52130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2D45E57B-CBF9-CAE2-FAD6-EB2D1F8BECA8}"/>
              </a:ext>
            </a:extLst>
          </p:cNvPr>
          <p:cNvPicPr>
            <a:picLocks noChangeAspect="1"/>
          </p:cNvPicPr>
          <p:nvPr/>
        </p:nvPicPr>
        <p:blipFill>
          <a:blip r:embed="rId10"/>
          <a:stretch>
            <a:fillRect/>
          </a:stretch>
        </p:blipFill>
        <p:spPr>
          <a:xfrm>
            <a:off x="7046710" y="982181"/>
            <a:ext cx="4811307" cy="4891864"/>
          </a:xfrm>
          <a:prstGeom prst="rect">
            <a:avLst/>
          </a:prstGeom>
        </p:spPr>
      </p:pic>
      <p:pic>
        <p:nvPicPr>
          <p:cNvPr id="4" name="Audio 3">
            <a:hlinkClick r:id="" action="ppaction://media"/>
            <a:extLst>
              <a:ext uri="{FF2B5EF4-FFF2-40B4-BE49-F238E27FC236}">
                <a16:creationId xmlns:a16="http://schemas.microsoft.com/office/drawing/2014/main" id="{388EDFBE-FB6D-C1FE-190E-7BAA5970E367}"/>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9587034"/>
      </p:ext>
    </p:extLst>
  </p:cSld>
  <p:clrMapOvr>
    <a:masterClrMapping/>
  </p:clrMapOvr>
  <mc:AlternateContent xmlns:mc="http://schemas.openxmlformats.org/markup-compatibility/2006">
    <mc:Choice xmlns:p14="http://schemas.microsoft.com/office/powerpoint/2010/main" Requires="p14">
      <p:transition spd="slow" p14:dur="2000" advTm="117943"/>
    </mc:Choice>
    <mc:Fallback>
      <p:transition spd="slow" advTm="117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9075" y="457686"/>
            <a:ext cx="5977937" cy="1666501"/>
          </a:xfrm>
        </p:spPr>
        <p:txBody>
          <a:bodyPr vert="horz" lIns="91440" tIns="45720" rIns="91440" bIns="45720" rtlCol="0" anchor="b">
            <a:normAutofit fontScale="90000"/>
          </a:bodyPr>
          <a:lstStyle/>
          <a:p>
            <a:r>
              <a:rPr lang="en-US" sz="4000">
                <a:latin typeface="Congenial Black" panose="02000503040000020004" pitchFamily="2" charset="0"/>
              </a:rPr>
              <a:t>ELEMENTS OF A COLLEGE APPLICATION</a:t>
            </a:r>
            <a:br>
              <a:rPr lang="en-US" sz="4000"/>
            </a:br>
            <a:endParaRPr lang="en-US" sz="4000"/>
          </a:p>
        </p:txBody>
      </p:sp>
      <p:sp>
        <p:nvSpPr>
          <p:cNvPr id="3" name="Content Placeholder 2"/>
          <p:cNvSpPr>
            <a:spLocks noGrp="1"/>
          </p:cNvSpPr>
          <p:nvPr>
            <p:ph idx="1"/>
          </p:nvPr>
        </p:nvSpPr>
        <p:spPr>
          <a:xfrm>
            <a:off x="367645" y="1664208"/>
            <a:ext cx="6707572" cy="5193792"/>
          </a:xfrm>
        </p:spPr>
        <p:txBody>
          <a:bodyPr vert="horz" lIns="0" tIns="45720" rIns="0" bIns="45720" rtlCol="0">
            <a:normAutofit fontScale="55000" lnSpcReduction="20000"/>
          </a:bodyPr>
          <a:lstStyle/>
          <a:p>
            <a:pPr>
              <a:lnSpc>
                <a:spcPct val="120000"/>
              </a:lnSpc>
              <a:buFont typeface="Wingdings" panose="05000000000000000000" pitchFamily="2" charset="2"/>
              <a:buChar char="Ø"/>
            </a:pPr>
            <a:r>
              <a:rPr lang="en-US">
                <a:latin typeface="Congenial Light" panose="02000503040000020004" pitchFamily="2" charset="0"/>
              </a:rPr>
              <a:t>Holistic Review </a:t>
            </a:r>
          </a:p>
          <a:p>
            <a:pPr>
              <a:lnSpc>
                <a:spcPct val="120000"/>
              </a:lnSpc>
              <a:buFont typeface="Wingdings" panose="05000000000000000000" pitchFamily="2" charset="2"/>
              <a:buChar char="Ø"/>
            </a:pPr>
            <a:r>
              <a:rPr lang="en-US">
                <a:latin typeface="Congenial Light" panose="02000503040000020004" pitchFamily="2" charset="0"/>
              </a:rPr>
              <a:t>Rigor </a:t>
            </a:r>
          </a:p>
          <a:p>
            <a:pPr>
              <a:lnSpc>
                <a:spcPct val="120000"/>
              </a:lnSpc>
              <a:buFont typeface="Wingdings" panose="05000000000000000000" pitchFamily="2" charset="2"/>
              <a:buChar char="Ø"/>
            </a:pPr>
            <a:r>
              <a:rPr lang="en-US">
                <a:latin typeface="Congenial Light" panose="02000503040000020004" pitchFamily="2" charset="0"/>
              </a:rPr>
              <a:t>GPA</a:t>
            </a:r>
          </a:p>
          <a:p>
            <a:pPr>
              <a:lnSpc>
                <a:spcPct val="120000"/>
              </a:lnSpc>
              <a:buFont typeface="Wingdings" panose="05000000000000000000" pitchFamily="2" charset="2"/>
              <a:buChar char="Ø"/>
            </a:pPr>
            <a:r>
              <a:rPr lang="en-US">
                <a:latin typeface="Congenial Light" panose="02000503040000020004" pitchFamily="2" charset="0"/>
              </a:rPr>
              <a:t>ACT/SAT Scores - </a:t>
            </a:r>
            <a:r>
              <a:rPr lang="en-US" u="sng">
                <a:latin typeface="Congenial Light" panose="02000503040000020004" pitchFamily="2" charset="0"/>
              </a:rPr>
              <a:t>All</a:t>
            </a:r>
            <a:r>
              <a:rPr lang="en-US">
                <a:latin typeface="Congenial Light" panose="02000503040000020004" pitchFamily="2" charset="0"/>
              </a:rPr>
              <a:t> WA public colleges are now test optional</a:t>
            </a:r>
          </a:p>
          <a:p>
            <a:pPr>
              <a:lnSpc>
                <a:spcPct val="120000"/>
              </a:lnSpc>
              <a:buFont typeface="Wingdings" panose="05000000000000000000" pitchFamily="2" charset="2"/>
              <a:buChar char="Ø"/>
            </a:pPr>
            <a:r>
              <a:rPr lang="en-US">
                <a:latin typeface="Congenial Light" panose="02000503040000020004" pitchFamily="2" charset="0"/>
              </a:rPr>
              <a:t>Extracurriculars - leadership, sports, clubs, community service, part-time jobs, summer enrichment</a:t>
            </a:r>
          </a:p>
          <a:p>
            <a:pPr>
              <a:lnSpc>
                <a:spcPct val="120000"/>
              </a:lnSpc>
              <a:buFont typeface="Wingdings" panose="05000000000000000000" pitchFamily="2" charset="2"/>
              <a:buChar char="Ø"/>
            </a:pPr>
            <a:r>
              <a:rPr lang="en-US">
                <a:latin typeface="Congenial Light" panose="02000503040000020004" pitchFamily="2" charset="0"/>
              </a:rPr>
              <a:t>Essays – if needed, look up prompts and work on it this summer</a:t>
            </a:r>
          </a:p>
          <a:p>
            <a:pPr marR="0" lvl="0" fontAlgn="auto">
              <a:lnSpc>
                <a:spcPct val="120000"/>
              </a:lnSpc>
              <a:spcBef>
                <a:spcPts val="1200"/>
              </a:spcBef>
              <a:spcAft>
                <a:spcPts val="200"/>
              </a:spcAft>
              <a:buSzPct val="100000"/>
              <a:buFont typeface="Wingdings" panose="05000000000000000000" pitchFamily="2" charset="2"/>
              <a:buChar char="Ø"/>
              <a:tabLst/>
              <a:defRPr/>
            </a:pPr>
            <a:r>
              <a:rPr lang="en-US">
                <a:latin typeface="Congenial Light" panose="02000503040000020004" pitchFamily="2" charset="0"/>
              </a:rPr>
              <a:t>Recommendations – if needed, </a:t>
            </a:r>
            <a:r>
              <a:rPr kumimoji="0" lang="en-US" i="0" u="none" strike="noStrike" cap="none" spc="0" normalizeH="0" baseline="0" noProof="0">
                <a:ln>
                  <a:noFill/>
                </a:ln>
                <a:effectLst/>
                <a:uLnTx/>
                <a:uFillTx/>
                <a:latin typeface="Congenial Light" panose="02000503040000020004" pitchFamily="2" charset="0"/>
              </a:rPr>
              <a:t>Letter of Recommendation Form </a:t>
            </a:r>
            <a:r>
              <a:rPr kumimoji="0" lang="en-US" b="0" i="0" u="none" strike="noStrike" cap="none" spc="0" normalizeH="0" baseline="0" noProof="0">
                <a:ln>
                  <a:noFill/>
                </a:ln>
                <a:effectLst/>
                <a:uLnTx/>
                <a:uFillTx/>
                <a:latin typeface="Congenial Light" panose="02000503040000020004" pitchFamily="2" charset="0"/>
              </a:rPr>
              <a:t>can be </a:t>
            </a:r>
            <a:r>
              <a:rPr lang="en-US">
                <a:latin typeface="Congenial Light" panose="02000503040000020004" pitchFamily="2" charset="0"/>
              </a:rPr>
              <a:t>found on </a:t>
            </a:r>
            <a:r>
              <a:rPr kumimoji="0" lang="en-US" b="0" i="0" u="none" strike="noStrike" cap="none" spc="0" normalizeH="0" baseline="0" noProof="0">
                <a:ln>
                  <a:noFill/>
                </a:ln>
                <a:effectLst/>
                <a:uLnTx/>
                <a:uFillTx/>
                <a:latin typeface="Congenial Light" panose="02000503040000020004" pitchFamily="2" charset="0"/>
              </a:rPr>
              <a:t>our counseling site.* Ask </a:t>
            </a:r>
            <a:r>
              <a:rPr kumimoji="0" lang="en-US" b="0" i="0" strike="noStrike" cap="none" spc="0" normalizeH="0" baseline="0" noProof="0">
                <a:ln>
                  <a:noFill/>
                </a:ln>
                <a:effectLst/>
                <a:uLnTx/>
                <a:uFillTx/>
                <a:latin typeface="Congenial Light" panose="02000503040000020004" pitchFamily="2" charset="0"/>
              </a:rPr>
              <a:t>early!  </a:t>
            </a:r>
            <a:r>
              <a:rPr kumimoji="0" lang="en-US" b="0" i="0" u="none" strike="noStrike" cap="none" spc="0" normalizeH="0" baseline="0" noProof="0">
                <a:ln>
                  <a:noFill/>
                </a:ln>
                <a:effectLst/>
                <a:uLnTx/>
                <a:uFillTx/>
                <a:latin typeface="Congenial Light" panose="02000503040000020004" pitchFamily="2" charset="0"/>
              </a:rPr>
              <a:t>(even this semester</a:t>
            </a:r>
            <a:r>
              <a:rPr lang="en-US">
                <a:latin typeface="Congenial Light" panose="02000503040000020004" pitchFamily="2" charset="0"/>
              </a:rPr>
              <a:t> or a </a:t>
            </a:r>
            <a:r>
              <a:rPr kumimoji="0" lang="en-US" b="0" i="0" u="none" strike="noStrike" cap="none" spc="0" normalizeH="0" baseline="0" noProof="0">
                <a:ln>
                  <a:noFill/>
                </a:ln>
                <a:effectLst/>
                <a:uLnTx/>
                <a:uFillTx/>
                <a:latin typeface="Congenial Light" panose="02000503040000020004" pitchFamily="2" charset="0"/>
              </a:rPr>
              <a:t>minimum of 4 weeks before you need it!)</a:t>
            </a:r>
          </a:p>
          <a:p>
            <a:pPr marL="0" marR="0" lvl="0" indent="0" fontAlgn="auto">
              <a:spcBef>
                <a:spcPts val="1200"/>
              </a:spcBef>
              <a:spcAft>
                <a:spcPts val="200"/>
              </a:spcAft>
              <a:buSzPct val="100000"/>
              <a:buNone/>
              <a:tabLst/>
              <a:defRPr/>
            </a:pPr>
            <a:r>
              <a:rPr lang="en-US">
                <a:latin typeface="Congenial Light" panose="02000503040000020004" pitchFamily="2" charset="0"/>
              </a:rPr>
              <a:t>	*https://www.chs.rsd407.org/counseling</a:t>
            </a:r>
          </a:p>
          <a:p>
            <a:endParaRPr lang="en-US" sz="1500">
              <a:solidFill>
                <a:srgbClr val="FFFFFF"/>
              </a:solidFill>
            </a:endParaRPr>
          </a:p>
          <a:p>
            <a:endParaRPr lang="en-US" sz="1500">
              <a:solidFill>
                <a:srgbClr val="FFFFFF"/>
              </a:solidFill>
            </a:endParaRPr>
          </a:p>
        </p:txBody>
      </p:sp>
      <p:pic>
        <p:nvPicPr>
          <p:cNvPr id="7" name="Graphic 6" descr="Graduation Cap">
            <a:extLst>
              <a:ext uri="{FF2B5EF4-FFF2-40B4-BE49-F238E27FC236}">
                <a16:creationId xmlns:a16="http://schemas.microsoft.com/office/drawing/2014/main" id="{DCEA7695-BAFA-4EC1-B303-308F004D1C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51982" y="1770977"/>
            <a:ext cx="3294253" cy="3294253"/>
          </a:xfrm>
          <a:prstGeom prst="rect">
            <a:avLst/>
          </a:prstGeom>
        </p:spPr>
      </p:pic>
      <p:pic>
        <p:nvPicPr>
          <p:cNvPr id="5" name="Audio 4">
            <a:hlinkClick r:id="" action="ppaction://media"/>
            <a:extLst>
              <a:ext uri="{FF2B5EF4-FFF2-40B4-BE49-F238E27FC236}">
                <a16:creationId xmlns:a16="http://schemas.microsoft.com/office/drawing/2014/main" id="{E76CD9D3-C55B-5E3D-87FB-D635DB19B4A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4310816"/>
      </p:ext>
    </p:extLst>
  </p:cSld>
  <p:clrMapOvr>
    <a:masterClrMapping/>
  </p:clrMapOvr>
  <mc:AlternateContent xmlns:mc="http://schemas.openxmlformats.org/markup-compatibility/2006">
    <mc:Choice xmlns:p14="http://schemas.microsoft.com/office/powerpoint/2010/main" Requires="p14">
      <p:transition spd="slow" p14:dur="2000" advTm="195341"/>
    </mc:Choice>
    <mc:Fallback>
      <p:transition spd="slow" advTm="195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F1564F1-B513-44F1-BFAD-F39C7858C025}">
  <we:reference id="d3572dca-481e-49c5-8fb3-438f739d65a4" version="1.2.0.0" store="EXCatalog" storeType="EXCatalog"/>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0</TotalTime>
  <Words>1576</Words>
  <Application>Microsoft Office PowerPoint</Application>
  <PresentationFormat>Widescreen</PresentationFormat>
  <Paragraphs>207</Paragraphs>
  <Slides>16</Slides>
  <Notes>16</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Arial</vt:lpstr>
      <vt:lpstr>Baguet Script</vt:lpstr>
      <vt:lpstr>Britannic Bold</vt:lpstr>
      <vt:lpstr>Calibri</vt:lpstr>
      <vt:lpstr>Calibri Light</vt:lpstr>
      <vt:lpstr>Congenial</vt:lpstr>
      <vt:lpstr>Congenial Black</vt:lpstr>
      <vt:lpstr>Congenial Light</vt:lpstr>
      <vt:lpstr>Encode Sans Normal</vt:lpstr>
      <vt:lpstr>Fave Script Bold Pro</vt:lpstr>
      <vt:lpstr>Tw Cen MT</vt:lpstr>
      <vt:lpstr>Wingdings</vt:lpstr>
      <vt:lpstr>Office Theme</vt:lpstr>
      <vt:lpstr>     February 22, 2024  College information for Juniors 6:00-6:40pm  Running Start Information  6:45-7:30pm  </vt:lpstr>
      <vt:lpstr>Our Team </vt:lpstr>
      <vt:lpstr>Agenda</vt:lpstr>
      <vt:lpstr>Post-High School Pathways</vt:lpstr>
      <vt:lpstr>Building your list</vt:lpstr>
      <vt:lpstr>Advice for Students </vt:lpstr>
      <vt:lpstr>PowerPoint Presentation</vt:lpstr>
      <vt:lpstr>Transcripts </vt:lpstr>
      <vt:lpstr>ELEMENTS OF A COLLEGE APPLICATION </vt:lpstr>
      <vt:lpstr>Graduation Requirements</vt:lpstr>
      <vt:lpstr>High School and Beyond Plan </vt:lpstr>
      <vt:lpstr>College Academic Distribution Requirements (CADRs) </vt:lpstr>
      <vt:lpstr>FINANCIAL AID</vt:lpstr>
      <vt:lpstr>PowerPoint Presentation</vt:lpstr>
      <vt:lpstr>Students are Welcome to visit the College &amp; Career Center  (in Room 111) before and after school and during lunches. No appointment needed!     Visit chs.rsd407.org/collegeandcareer for info on planning careers, college, apprenticeships, financial aid, &amp; more!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High School Planning Night September 22, 2021</dc:title>
  <dc:creator>Margaret Russ</dc:creator>
  <cp:lastModifiedBy>Wendy Scott</cp:lastModifiedBy>
  <cp:revision>1</cp:revision>
  <cp:lastPrinted>2022-02-09T21:42:12Z</cp:lastPrinted>
  <dcterms:created xsi:type="dcterms:W3CDTF">2021-09-15T14:33:16Z</dcterms:created>
  <dcterms:modified xsi:type="dcterms:W3CDTF">2024-02-27T20:17:10Z</dcterms:modified>
</cp:coreProperties>
</file>